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Lst>
  <p:sldSz cx="10799763" cy="180006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40" d="100"/>
          <a:sy n="40" d="100"/>
        </p:scale>
        <p:origin x="3486" y="2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9982" y="2945943"/>
            <a:ext cx="9179799" cy="6266897"/>
          </a:xfrm>
        </p:spPr>
        <p:txBody>
          <a:bodyPr anchor="b"/>
          <a:lstStyle>
            <a:lvl1pPr algn="ctr">
              <a:defRPr sz="7087"/>
            </a:lvl1pPr>
          </a:lstStyle>
          <a:p>
            <a:r>
              <a:rPr lang="en-US"/>
              <a:t>Click to edit Master title style</a:t>
            </a:r>
            <a:endParaRPr lang="en-US" dirty="0"/>
          </a:p>
        </p:txBody>
      </p:sp>
      <p:sp>
        <p:nvSpPr>
          <p:cNvPr id="3" name="Subtitle 2"/>
          <p:cNvSpPr>
            <a:spLocks noGrp="1"/>
          </p:cNvSpPr>
          <p:nvPr>
            <p:ph type="subTitle" idx="1"/>
          </p:nvPr>
        </p:nvSpPr>
        <p:spPr>
          <a:xfrm>
            <a:off x="1349971" y="9454516"/>
            <a:ext cx="8099822" cy="4345992"/>
          </a:xfrm>
        </p:spPr>
        <p:txBody>
          <a:bodyPr/>
          <a:lstStyle>
            <a:lvl1pPr marL="0" indent="0" algn="ctr">
              <a:buNone/>
              <a:defRPr sz="2835"/>
            </a:lvl1pPr>
            <a:lvl2pPr marL="539999" indent="0" algn="ctr">
              <a:buNone/>
              <a:defRPr sz="2362"/>
            </a:lvl2pPr>
            <a:lvl3pPr marL="1079998" indent="0" algn="ctr">
              <a:buNone/>
              <a:defRPr sz="2126"/>
            </a:lvl3pPr>
            <a:lvl4pPr marL="1619997" indent="0" algn="ctr">
              <a:buNone/>
              <a:defRPr sz="1890"/>
            </a:lvl4pPr>
            <a:lvl5pPr marL="2159996" indent="0" algn="ctr">
              <a:buNone/>
              <a:defRPr sz="1890"/>
            </a:lvl5pPr>
            <a:lvl6pPr marL="2699995" indent="0" algn="ctr">
              <a:buNone/>
              <a:defRPr sz="1890"/>
            </a:lvl6pPr>
            <a:lvl7pPr marL="3239994" indent="0" algn="ctr">
              <a:buNone/>
              <a:defRPr sz="1890"/>
            </a:lvl7pPr>
            <a:lvl8pPr marL="3779992" indent="0" algn="ctr">
              <a:buNone/>
              <a:defRPr sz="1890"/>
            </a:lvl8pPr>
            <a:lvl9pPr marL="4319991" indent="0" algn="ctr">
              <a:buNone/>
              <a:defRPr sz="189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E1BFB73-92BD-4A5B-BEF4-82F2D70B5B99}" type="datetimeFigureOut">
              <a:rPr lang="en-NG" smtClean="0"/>
              <a:t>15/10/2025</a:t>
            </a:fld>
            <a:endParaRPr lang="en-NG"/>
          </a:p>
        </p:txBody>
      </p:sp>
      <p:sp>
        <p:nvSpPr>
          <p:cNvPr id="5" name="Footer Placeholder 4"/>
          <p:cNvSpPr>
            <a:spLocks noGrp="1"/>
          </p:cNvSpPr>
          <p:nvPr>
            <p:ph type="ftr" sz="quarter" idx="11"/>
          </p:nvPr>
        </p:nvSpPr>
        <p:spPr/>
        <p:txBody>
          <a:bodyPr/>
          <a:lstStyle/>
          <a:p>
            <a:endParaRPr lang="en-NG"/>
          </a:p>
        </p:txBody>
      </p:sp>
      <p:sp>
        <p:nvSpPr>
          <p:cNvPr id="6" name="Slide Number Placeholder 5"/>
          <p:cNvSpPr>
            <a:spLocks noGrp="1"/>
          </p:cNvSpPr>
          <p:nvPr>
            <p:ph type="sldNum" sz="quarter" idx="12"/>
          </p:nvPr>
        </p:nvSpPr>
        <p:spPr/>
        <p:txBody>
          <a:bodyPr/>
          <a:lstStyle/>
          <a:p>
            <a:fld id="{6FBD3FE6-0CAB-4325-8FED-50E1DCBD01D0}" type="slidenum">
              <a:rPr lang="en-NG" smtClean="0"/>
              <a:t>‹#›</a:t>
            </a:fld>
            <a:endParaRPr lang="en-NG"/>
          </a:p>
        </p:txBody>
      </p:sp>
    </p:spTree>
    <p:extLst>
      <p:ext uri="{BB962C8B-B14F-4D97-AF65-F5344CB8AC3E}">
        <p14:creationId xmlns:p14="http://schemas.microsoft.com/office/powerpoint/2010/main" val="2132048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1BFB73-92BD-4A5B-BEF4-82F2D70B5B99}" type="datetimeFigureOut">
              <a:rPr lang="en-NG" smtClean="0"/>
              <a:t>15/10/2025</a:t>
            </a:fld>
            <a:endParaRPr lang="en-NG"/>
          </a:p>
        </p:txBody>
      </p:sp>
      <p:sp>
        <p:nvSpPr>
          <p:cNvPr id="5" name="Footer Placeholder 4"/>
          <p:cNvSpPr>
            <a:spLocks noGrp="1"/>
          </p:cNvSpPr>
          <p:nvPr>
            <p:ph type="ftr" sz="quarter" idx="11"/>
          </p:nvPr>
        </p:nvSpPr>
        <p:spPr/>
        <p:txBody>
          <a:bodyPr/>
          <a:lstStyle/>
          <a:p>
            <a:endParaRPr lang="en-NG"/>
          </a:p>
        </p:txBody>
      </p:sp>
      <p:sp>
        <p:nvSpPr>
          <p:cNvPr id="6" name="Slide Number Placeholder 5"/>
          <p:cNvSpPr>
            <a:spLocks noGrp="1"/>
          </p:cNvSpPr>
          <p:nvPr>
            <p:ph type="sldNum" sz="quarter" idx="12"/>
          </p:nvPr>
        </p:nvSpPr>
        <p:spPr/>
        <p:txBody>
          <a:bodyPr/>
          <a:lstStyle/>
          <a:p>
            <a:fld id="{6FBD3FE6-0CAB-4325-8FED-50E1DCBD01D0}" type="slidenum">
              <a:rPr lang="en-NG" smtClean="0"/>
              <a:t>‹#›</a:t>
            </a:fld>
            <a:endParaRPr lang="en-NG"/>
          </a:p>
        </p:txBody>
      </p:sp>
    </p:spTree>
    <p:extLst>
      <p:ext uri="{BB962C8B-B14F-4D97-AF65-F5344CB8AC3E}">
        <p14:creationId xmlns:p14="http://schemas.microsoft.com/office/powerpoint/2010/main" val="541200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28581" y="958369"/>
            <a:ext cx="2328699" cy="1525473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42484" y="958369"/>
            <a:ext cx="6851100" cy="1525473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1BFB73-92BD-4A5B-BEF4-82F2D70B5B99}" type="datetimeFigureOut">
              <a:rPr lang="en-NG" smtClean="0"/>
              <a:t>15/10/2025</a:t>
            </a:fld>
            <a:endParaRPr lang="en-NG"/>
          </a:p>
        </p:txBody>
      </p:sp>
      <p:sp>
        <p:nvSpPr>
          <p:cNvPr id="5" name="Footer Placeholder 4"/>
          <p:cNvSpPr>
            <a:spLocks noGrp="1"/>
          </p:cNvSpPr>
          <p:nvPr>
            <p:ph type="ftr" sz="quarter" idx="11"/>
          </p:nvPr>
        </p:nvSpPr>
        <p:spPr/>
        <p:txBody>
          <a:bodyPr/>
          <a:lstStyle/>
          <a:p>
            <a:endParaRPr lang="en-NG"/>
          </a:p>
        </p:txBody>
      </p:sp>
      <p:sp>
        <p:nvSpPr>
          <p:cNvPr id="6" name="Slide Number Placeholder 5"/>
          <p:cNvSpPr>
            <a:spLocks noGrp="1"/>
          </p:cNvSpPr>
          <p:nvPr>
            <p:ph type="sldNum" sz="quarter" idx="12"/>
          </p:nvPr>
        </p:nvSpPr>
        <p:spPr/>
        <p:txBody>
          <a:bodyPr/>
          <a:lstStyle/>
          <a:p>
            <a:fld id="{6FBD3FE6-0CAB-4325-8FED-50E1DCBD01D0}" type="slidenum">
              <a:rPr lang="en-NG" smtClean="0"/>
              <a:t>‹#›</a:t>
            </a:fld>
            <a:endParaRPr lang="en-NG"/>
          </a:p>
        </p:txBody>
      </p:sp>
    </p:spTree>
    <p:extLst>
      <p:ext uri="{BB962C8B-B14F-4D97-AF65-F5344CB8AC3E}">
        <p14:creationId xmlns:p14="http://schemas.microsoft.com/office/powerpoint/2010/main" val="884969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1BFB73-92BD-4A5B-BEF4-82F2D70B5B99}" type="datetimeFigureOut">
              <a:rPr lang="en-NG" smtClean="0"/>
              <a:t>15/10/2025</a:t>
            </a:fld>
            <a:endParaRPr lang="en-NG"/>
          </a:p>
        </p:txBody>
      </p:sp>
      <p:sp>
        <p:nvSpPr>
          <p:cNvPr id="5" name="Footer Placeholder 4"/>
          <p:cNvSpPr>
            <a:spLocks noGrp="1"/>
          </p:cNvSpPr>
          <p:nvPr>
            <p:ph type="ftr" sz="quarter" idx="11"/>
          </p:nvPr>
        </p:nvSpPr>
        <p:spPr/>
        <p:txBody>
          <a:bodyPr/>
          <a:lstStyle/>
          <a:p>
            <a:endParaRPr lang="en-NG"/>
          </a:p>
        </p:txBody>
      </p:sp>
      <p:sp>
        <p:nvSpPr>
          <p:cNvPr id="6" name="Slide Number Placeholder 5"/>
          <p:cNvSpPr>
            <a:spLocks noGrp="1"/>
          </p:cNvSpPr>
          <p:nvPr>
            <p:ph type="sldNum" sz="quarter" idx="12"/>
          </p:nvPr>
        </p:nvSpPr>
        <p:spPr/>
        <p:txBody>
          <a:bodyPr/>
          <a:lstStyle/>
          <a:p>
            <a:fld id="{6FBD3FE6-0CAB-4325-8FED-50E1DCBD01D0}" type="slidenum">
              <a:rPr lang="en-NG" smtClean="0"/>
              <a:t>‹#›</a:t>
            </a:fld>
            <a:endParaRPr lang="en-NG"/>
          </a:p>
        </p:txBody>
      </p:sp>
    </p:spTree>
    <p:extLst>
      <p:ext uri="{BB962C8B-B14F-4D97-AF65-F5344CB8AC3E}">
        <p14:creationId xmlns:p14="http://schemas.microsoft.com/office/powerpoint/2010/main" val="2950996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36859" y="4487671"/>
            <a:ext cx="9314796" cy="7487774"/>
          </a:xfrm>
        </p:spPr>
        <p:txBody>
          <a:bodyPr anchor="b"/>
          <a:lstStyle>
            <a:lvl1pPr>
              <a:defRPr sz="7087"/>
            </a:lvl1pPr>
          </a:lstStyle>
          <a:p>
            <a:r>
              <a:rPr lang="en-US"/>
              <a:t>Click to edit Master title style</a:t>
            </a:r>
            <a:endParaRPr lang="en-US" dirty="0"/>
          </a:p>
        </p:txBody>
      </p:sp>
      <p:sp>
        <p:nvSpPr>
          <p:cNvPr id="3" name="Text Placeholder 2"/>
          <p:cNvSpPr>
            <a:spLocks noGrp="1"/>
          </p:cNvSpPr>
          <p:nvPr>
            <p:ph type="body" idx="1"/>
          </p:nvPr>
        </p:nvSpPr>
        <p:spPr>
          <a:xfrm>
            <a:off x="736859" y="12046282"/>
            <a:ext cx="9314796" cy="3937644"/>
          </a:xfrm>
        </p:spPr>
        <p:txBody>
          <a:bodyPr/>
          <a:lstStyle>
            <a:lvl1pPr marL="0" indent="0">
              <a:buNone/>
              <a:defRPr sz="2835">
                <a:solidFill>
                  <a:schemeClr val="tx1"/>
                </a:solidFill>
              </a:defRPr>
            </a:lvl1pPr>
            <a:lvl2pPr marL="539999" indent="0">
              <a:buNone/>
              <a:defRPr sz="2362">
                <a:solidFill>
                  <a:schemeClr val="tx1">
                    <a:tint val="75000"/>
                  </a:schemeClr>
                </a:solidFill>
              </a:defRPr>
            </a:lvl2pPr>
            <a:lvl3pPr marL="1079998" indent="0">
              <a:buNone/>
              <a:defRPr sz="2126">
                <a:solidFill>
                  <a:schemeClr val="tx1">
                    <a:tint val="75000"/>
                  </a:schemeClr>
                </a:solidFill>
              </a:defRPr>
            </a:lvl3pPr>
            <a:lvl4pPr marL="1619997" indent="0">
              <a:buNone/>
              <a:defRPr sz="1890">
                <a:solidFill>
                  <a:schemeClr val="tx1">
                    <a:tint val="75000"/>
                  </a:schemeClr>
                </a:solidFill>
              </a:defRPr>
            </a:lvl4pPr>
            <a:lvl5pPr marL="2159996" indent="0">
              <a:buNone/>
              <a:defRPr sz="1890">
                <a:solidFill>
                  <a:schemeClr val="tx1">
                    <a:tint val="75000"/>
                  </a:schemeClr>
                </a:solidFill>
              </a:defRPr>
            </a:lvl5pPr>
            <a:lvl6pPr marL="2699995" indent="0">
              <a:buNone/>
              <a:defRPr sz="1890">
                <a:solidFill>
                  <a:schemeClr val="tx1">
                    <a:tint val="75000"/>
                  </a:schemeClr>
                </a:solidFill>
              </a:defRPr>
            </a:lvl6pPr>
            <a:lvl7pPr marL="3239994" indent="0">
              <a:buNone/>
              <a:defRPr sz="1890">
                <a:solidFill>
                  <a:schemeClr val="tx1">
                    <a:tint val="75000"/>
                  </a:schemeClr>
                </a:solidFill>
              </a:defRPr>
            </a:lvl7pPr>
            <a:lvl8pPr marL="3779992" indent="0">
              <a:buNone/>
              <a:defRPr sz="1890">
                <a:solidFill>
                  <a:schemeClr val="tx1">
                    <a:tint val="75000"/>
                  </a:schemeClr>
                </a:solidFill>
              </a:defRPr>
            </a:lvl8pPr>
            <a:lvl9pPr marL="4319991" indent="0">
              <a:buNone/>
              <a:defRPr sz="189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1BFB73-92BD-4A5B-BEF4-82F2D70B5B99}" type="datetimeFigureOut">
              <a:rPr lang="en-NG" smtClean="0"/>
              <a:t>15/10/2025</a:t>
            </a:fld>
            <a:endParaRPr lang="en-NG"/>
          </a:p>
        </p:txBody>
      </p:sp>
      <p:sp>
        <p:nvSpPr>
          <p:cNvPr id="5" name="Footer Placeholder 4"/>
          <p:cNvSpPr>
            <a:spLocks noGrp="1"/>
          </p:cNvSpPr>
          <p:nvPr>
            <p:ph type="ftr" sz="quarter" idx="11"/>
          </p:nvPr>
        </p:nvSpPr>
        <p:spPr/>
        <p:txBody>
          <a:bodyPr/>
          <a:lstStyle/>
          <a:p>
            <a:endParaRPr lang="en-NG"/>
          </a:p>
        </p:txBody>
      </p:sp>
      <p:sp>
        <p:nvSpPr>
          <p:cNvPr id="6" name="Slide Number Placeholder 5"/>
          <p:cNvSpPr>
            <a:spLocks noGrp="1"/>
          </p:cNvSpPr>
          <p:nvPr>
            <p:ph type="sldNum" sz="quarter" idx="12"/>
          </p:nvPr>
        </p:nvSpPr>
        <p:spPr/>
        <p:txBody>
          <a:bodyPr/>
          <a:lstStyle/>
          <a:p>
            <a:fld id="{6FBD3FE6-0CAB-4325-8FED-50E1DCBD01D0}" type="slidenum">
              <a:rPr lang="en-NG" smtClean="0"/>
              <a:t>‹#›</a:t>
            </a:fld>
            <a:endParaRPr lang="en-NG"/>
          </a:p>
        </p:txBody>
      </p:sp>
    </p:spTree>
    <p:extLst>
      <p:ext uri="{BB962C8B-B14F-4D97-AF65-F5344CB8AC3E}">
        <p14:creationId xmlns:p14="http://schemas.microsoft.com/office/powerpoint/2010/main" val="693927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42484" y="4791843"/>
            <a:ext cx="4589899" cy="114212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467380" y="4791843"/>
            <a:ext cx="4589899" cy="114212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E1BFB73-92BD-4A5B-BEF4-82F2D70B5B99}" type="datetimeFigureOut">
              <a:rPr lang="en-NG" smtClean="0"/>
              <a:t>15/10/2025</a:t>
            </a:fld>
            <a:endParaRPr lang="en-NG"/>
          </a:p>
        </p:txBody>
      </p:sp>
      <p:sp>
        <p:nvSpPr>
          <p:cNvPr id="6" name="Footer Placeholder 5"/>
          <p:cNvSpPr>
            <a:spLocks noGrp="1"/>
          </p:cNvSpPr>
          <p:nvPr>
            <p:ph type="ftr" sz="quarter" idx="11"/>
          </p:nvPr>
        </p:nvSpPr>
        <p:spPr/>
        <p:txBody>
          <a:bodyPr/>
          <a:lstStyle/>
          <a:p>
            <a:endParaRPr lang="en-NG"/>
          </a:p>
        </p:txBody>
      </p:sp>
      <p:sp>
        <p:nvSpPr>
          <p:cNvPr id="7" name="Slide Number Placeholder 6"/>
          <p:cNvSpPr>
            <a:spLocks noGrp="1"/>
          </p:cNvSpPr>
          <p:nvPr>
            <p:ph type="sldNum" sz="quarter" idx="12"/>
          </p:nvPr>
        </p:nvSpPr>
        <p:spPr/>
        <p:txBody>
          <a:bodyPr/>
          <a:lstStyle/>
          <a:p>
            <a:fld id="{6FBD3FE6-0CAB-4325-8FED-50E1DCBD01D0}" type="slidenum">
              <a:rPr lang="en-NG" smtClean="0"/>
              <a:t>‹#›</a:t>
            </a:fld>
            <a:endParaRPr lang="en-NG"/>
          </a:p>
        </p:txBody>
      </p:sp>
    </p:spTree>
    <p:extLst>
      <p:ext uri="{BB962C8B-B14F-4D97-AF65-F5344CB8AC3E}">
        <p14:creationId xmlns:p14="http://schemas.microsoft.com/office/powerpoint/2010/main" val="2991013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43890" y="958373"/>
            <a:ext cx="9314796" cy="347929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43892" y="4412664"/>
            <a:ext cx="4568805" cy="2162578"/>
          </a:xfrm>
        </p:spPr>
        <p:txBody>
          <a:bodyPr anchor="b"/>
          <a:lstStyle>
            <a:lvl1pPr marL="0" indent="0">
              <a:buNone/>
              <a:defRPr sz="2835" b="1"/>
            </a:lvl1pPr>
            <a:lvl2pPr marL="539999" indent="0">
              <a:buNone/>
              <a:defRPr sz="2362" b="1"/>
            </a:lvl2pPr>
            <a:lvl3pPr marL="1079998" indent="0">
              <a:buNone/>
              <a:defRPr sz="2126" b="1"/>
            </a:lvl3pPr>
            <a:lvl4pPr marL="1619997" indent="0">
              <a:buNone/>
              <a:defRPr sz="1890" b="1"/>
            </a:lvl4pPr>
            <a:lvl5pPr marL="2159996" indent="0">
              <a:buNone/>
              <a:defRPr sz="1890" b="1"/>
            </a:lvl5pPr>
            <a:lvl6pPr marL="2699995" indent="0">
              <a:buNone/>
              <a:defRPr sz="1890" b="1"/>
            </a:lvl6pPr>
            <a:lvl7pPr marL="3239994" indent="0">
              <a:buNone/>
              <a:defRPr sz="1890" b="1"/>
            </a:lvl7pPr>
            <a:lvl8pPr marL="3779992" indent="0">
              <a:buNone/>
              <a:defRPr sz="1890" b="1"/>
            </a:lvl8pPr>
            <a:lvl9pPr marL="4319991" indent="0">
              <a:buNone/>
              <a:defRPr sz="1890" b="1"/>
            </a:lvl9pPr>
          </a:lstStyle>
          <a:p>
            <a:pPr lvl="0"/>
            <a:r>
              <a:rPr lang="en-US"/>
              <a:t>Click to edit Master text styles</a:t>
            </a:r>
          </a:p>
        </p:txBody>
      </p:sp>
      <p:sp>
        <p:nvSpPr>
          <p:cNvPr id="4" name="Content Placeholder 3"/>
          <p:cNvSpPr>
            <a:spLocks noGrp="1"/>
          </p:cNvSpPr>
          <p:nvPr>
            <p:ph sz="half" idx="2"/>
          </p:nvPr>
        </p:nvSpPr>
        <p:spPr>
          <a:xfrm>
            <a:off x="743892" y="6575242"/>
            <a:ext cx="4568805" cy="96711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467381" y="4412664"/>
            <a:ext cx="4591306" cy="2162578"/>
          </a:xfrm>
        </p:spPr>
        <p:txBody>
          <a:bodyPr anchor="b"/>
          <a:lstStyle>
            <a:lvl1pPr marL="0" indent="0">
              <a:buNone/>
              <a:defRPr sz="2835" b="1"/>
            </a:lvl1pPr>
            <a:lvl2pPr marL="539999" indent="0">
              <a:buNone/>
              <a:defRPr sz="2362" b="1"/>
            </a:lvl2pPr>
            <a:lvl3pPr marL="1079998" indent="0">
              <a:buNone/>
              <a:defRPr sz="2126" b="1"/>
            </a:lvl3pPr>
            <a:lvl4pPr marL="1619997" indent="0">
              <a:buNone/>
              <a:defRPr sz="1890" b="1"/>
            </a:lvl4pPr>
            <a:lvl5pPr marL="2159996" indent="0">
              <a:buNone/>
              <a:defRPr sz="1890" b="1"/>
            </a:lvl5pPr>
            <a:lvl6pPr marL="2699995" indent="0">
              <a:buNone/>
              <a:defRPr sz="1890" b="1"/>
            </a:lvl6pPr>
            <a:lvl7pPr marL="3239994" indent="0">
              <a:buNone/>
              <a:defRPr sz="1890" b="1"/>
            </a:lvl7pPr>
            <a:lvl8pPr marL="3779992" indent="0">
              <a:buNone/>
              <a:defRPr sz="1890" b="1"/>
            </a:lvl8pPr>
            <a:lvl9pPr marL="4319991" indent="0">
              <a:buNone/>
              <a:defRPr sz="1890" b="1"/>
            </a:lvl9pPr>
          </a:lstStyle>
          <a:p>
            <a:pPr lvl="0"/>
            <a:r>
              <a:rPr lang="en-US"/>
              <a:t>Click to edit Master text styles</a:t>
            </a:r>
          </a:p>
        </p:txBody>
      </p:sp>
      <p:sp>
        <p:nvSpPr>
          <p:cNvPr id="6" name="Content Placeholder 5"/>
          <p:cNvSpPr>
            <a:spLocks noGrp="1"/>
          </p:cNvSpPr>
          <p:nvPr>
            <p:ph sz="quarter" idx="4"/>
          </p:nvPr>
        </p:nvSpPr>
        <p:spPr>
          <a:xfrm>
            <a:off x="5467381" y="6575242"/>
            <a:ext cx="4591306" cy="96711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E1BFB73-92BD-4A5B-BEF4-82F2D70B5B99}" type="datetimeFigureOut">
              <a:rPr lang="en-NG" smtClean="0"/>
              <a:t>15/10/2025</a:t>
            </a:fld>
            <a:endParaRPr lang="en-NG"/>
          </a:p>
        </p:txBody>
      </p:sp>
      <p:sp>
        <p:nvSpPr>
          <p:cNvPr id="8" name="Footer Placeholder 7"/>
          <p:cNvSpPr>
            <a:spLocks noGrp="1"/>
          </p:cNvSpPr>
          <p:nvPr>
            <p:ph type="ftr" sz="quarter" idx="11"/>
          </p:nvPr>
        </p:nvSpPr>
        <p:spPr/>
        <p:txBody>
          <a:bodyPr/>
          <a:lstStyle/>
          <a:p>
            <a:endParaRPr lang="en-NG"/>
          </a:p>
        </p:txBody>
      </p:sp>
      <p:sp>
        <p:nvSpPr>
          <p:cNvPr id="9" name="Slide Number Placeholder 8"/>
          <p:cNvSpPr>
            <a:spLocks noGrp="1"/>
          </p:cNvSpPr>
          <p:nvPr>
            <p:ph type="sldNum" sz="quarter" idx="12"/>
          </p:nvPr>
        </p:nvSpPr>
        <p:spPr/>
        <p:txBody>
          <a:bodyPr/>
          <a:lstStyle/>
          <a:p>
            <a:fld id="{6FBD3FE6-0CAB-4325-8FED-50E1DCBD01D0}" type="slidenum">
              <a:rPr lang="en-NG" smtClean="0"/>
              <a:t>‹#›</a:t>
            </a:fld>
            <a:endParaRPr lang="en-NG"/>
          </a:p>
        </p:txBody>
      </p:sp>
    </p:spTree>
    <p:extLst>
      <p:ext uri="{BB962C8B-B14F-4D97-AF65-F5344CB8AC3E}">
        <p14:creationId xmlns:p14="http://schemas.microsoft.com/office/powerpoint/2010/main" val="4271583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E1BFB73-92BD-4A5B-BEF4-82F2D70B5B99}" type="datetimeFigureOut">
              <a:rPr lang="en-NG" smtClean="0"/>
              <a:t>15/10/2025</a:t>
            </a:fld>
            <a:endParaRPr lang="en-NG"/>
          </a:p>
        </p:txBody>
      </p:sp>
      <p:sp>
        <p:nvSpPr>
          <p:cNvPr id="4" name="Footer Placeholder 3"/>
          <p:cNvSpPr>
            <a:spLocks noGrp="1"/>
          </p:cNvSpPr>
          <p:nvPr>
            <p:ph type="ftr" sz="quarter" idx="11"/>
          </p:nvPr>
        </p:nvSpPr>
        <p:spPr/>
        <p:txBody>
          <a:bodyPr/>
          <a:lstStyle/>
          <a:p>
            <a:endParaRPr lang="en-NG"/>
          </a:p>
        </p:txBody>
      </p:sp>
      <p:sp>
        <p:nvSpPr>
          <p:cNvPr id="5" name="Slide Number Placeholder 4"/>
          <p:cNvSpPr>
            <a:spLocks noGrp="1"/>
          </p:cNvSpPr>
          <p:nvPr>
            <p:ph type="sldNum" sz="quarter" idx="12"/>
          </p:nvPr>
        </p:nvSpPr>
        <p:spPr/>
        <p:txBody>
          <a:bodyPr/>
          <a:lstStyle/>
          <a:p>
            <a:fld id="{6FBD3FE6-0CAB-4325-8FED-50E1DCBD01D0}" type="slidenum">
              <a:rPr lang="en-NG" smtClean="0"/>
              <a:t>‹#›</a:t>
            </a:fld>
            <a:endParaRPr lang="en-NG"/>
          </a:p>
        </p:txBody>
      </p:sp>
    </p:spTree>
    <p:extLst>
      <p:ext uri="{BB962C8B-B14F-4D97-AF65-F5344CB8AC3E}">
        <p14:creationId xmlns:p14="http://schemas.microsoft.com/office/powerpoint/2010/main" val="375237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1BFB73-92BD-4A5B-BEF4-82F2D70B5B99}" type="datetimeFigureOut">
              <a:rPr lang="en-NG" smtClean="0"/>
              <a:t>15/10/2025</a:t>
            </a:fld>
            <a:endParaRPr lang="en-NG"/>
          </a:p>
        </p:txBody>
      </p:sp>
      <p:sp>
        <p:nvSpPr>
          <p:cNvPr id="3" name="Footer Placeholder 2"/>
          <p:cNvSpPr>
            <a:spLocks noGrp="1"/>
          </p:cNvSpPr>
          <p:nvPr>
            <p:ph type="ftr" sz="quarter" idx="11"/>
          </p:nvPr>
        </p:nvSpPr>
        <p:spPr/>
        <p:txBody>
          <a:bodyPr/>
          <a:lstStyle/>
          <a:p>
            <a:endParaRPr lang="en-NG"/>
          </a:p>
        </p:txBody>
      </p:sp>
      <p:sp>
        <p:nvSpPr>
          <p:cNvPr id="4" name="Slide Number Placeholder 3"/>
          <p:cNvSpPr>
            <a:spLocks noGrp="1"/>
          </p:cNvSpPr>
          <p:nvPr>
            <p:ph type="sldNum" sz="quarter" idx="12"/>
          </p:nvPr>
        </p:nvSpPr>
        <p:spPr/>
        <p:txBody>
          <a:bodyPr/>
          <a:lstStyle/>
          <a:p>
            <a:fld id="{6FBD3FE6-0CAB-4325-8FED-50E1DCBD01D0}" type="slidenum">
              <a:rPr lang="en-NG" smtClean="0"/>
              <a:t>‹#›</a:t>
            </a:fld>
            <a:endParaRPr lang="en-NG"/>
          </a:p>
        </p:txBody>
      </p:sp>
    </p:spTree>
    <p:extLst>
      <p:ext uri="{BB962C8B-B14F-4D97-AF65-F5344CB8AC3E}">
        <p14:creationId xmlns:p14="http://schemas.microsoft.com/office/powerpoint/2010/main" val="3487981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3890" y="1200044"/>
            <a:ext cx="3483205" cy="4200155"/>
          </a:xfrm>
        </p:spPr>
        <p:txBody>
          <a:bodyPr anchor="b"/>
          <a:lstStyle>
            <a:lvl1pPr>
              <a:defRPr sz="3780"/>
            </a:lvl1pPr>
          </a:lstStyle>
          <a:p>
            <a:r>
              <a:rPr lang="en-US"/>
              <a:t>Click to edit Master title style</a:t>
            </a:r>
            <a:endParaRPr lang="en-US" dirty="0"/>
          </a:p>
        </p:txBody>
      </p:sp>
      <p:sp>
        <p:nvSpPr>
          <p:cNvPr id="3" name="Content Placeholder 2"/>
          <p:cNvSpPr>
            <a:spLocks noGrp="1"/>
          </p:cNvSpPr>
          <p:nvPr>
            <p:ph idx="1"/>
          </p:nvPr>
        </p:nvSpPr>
        <p:spPr>
          <a:xfrm>
            <a:off x="4591306" y="2591766"/>
            <a:ext cx="5467380" cy="12792138"/>
          </a:xfrm>
        </p:spPr>
        <p:txBody>
          <a:bodyPr/>
          <a:lstStyle>
            <a:lvl1pPr>
              <a:defRPr sz="3780"/>
            </a:lvl1pPr>
            <a:lvl2pPr>
              <a:defRPr sz="3307"/>
            </a:lvl2pPr>
            <a:lvl3pPr>
              <a:defRPr sz="2835"/>
            </a:lvl3pPr>
            <a:lvl4pPr>
              <a:defRPr sz="2362"/>
            </a:lvl4pPr>
            <a:lvl5pPr>
              <a:defRPr sz="2362"/>
            </a:lvl5pPr>
            <a:lvl6pPr>
              <a:defRPr sz="2362"/>
            </a:lvl6pPr>
            <a:lvl7pPr>
              <a:defRPr sz="2362"/>
            </a:lvl7pPr>
            <a:lvl8pPr>
              <a:defRPr sz="2362"/>
            </a:lvl8pPr>
            <a:lvl9pPr>
              <a:defRPr sz="236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43890" y="5400199"/>
            <a:ext cx="3483205" cy="10004536"/>
          </a:xfrm>
        </p:spPr>
        <p:txBody>
          <a:bodyPr/>
          <a:lstStyle>
            <a:lvl1pPr marL="0" indent="0">
              <a:buNone/>
              <a:defRPr sz="1890"/>
            </a:lvl1pPr>
            <a:lvl2pPr marL="539999" indent="0">
              <a:buNone/>
              <a:defRPr sz="1654"/>
            </a:lvl2pPr>
            <a:lvl3pPr marL="1079998" indent="0">
              <a:buNone/>
              <a:defRPr sz="1417"/>
            </a:lvl3pPr>
            <a:lvl4pPr marL="1619997" indent="0">
              <a:buNone/>
              <a:defRPr sz="1181"/>
            </a:lvl4pPr>
            <a:lvl5pPr marL="2159996" indent="0">
              <a:buNone/>
              <a:defRPr sz="1181"/>
            </a:lvl5pPr>
            <a:lvl6pPr marL="2699995" indent="0">
              <a:buNone/>
              <a:defRPr sz="1181"/>
            </a:lvl6pPr>
            <a:lvl7pPr marL="3239994" indent="0">
              <a:buNone/>
              <a:defRPr sz="1181"/>
            </a:lvl7pPr>
            <a:lvl8pPr marL="3779992" indent="0">
              <a:buNone/>
              <a:defRPr sz="1181"/>
            </a:lvl8pPr>
            <a:lvl9pPr marL="4319991" indent="0">
              <a:buNone/>
              <a:defRPr sz="1181"/>
            </a:lvl9pPr>
          </a:lstStyle>
          <a:p>
            <a:pPr lvl="0"/>
            <a:r>
              <a:rPr lang="en-US"/>
              <a:t>Click to edit Master text styles</a:t>
            </a:r>
          </a:p>
        </p:txBody>
      </p:sp>
      <p:sp>
        <p:nvSpPr>
          <p:cNvPr id="5" name="Date Placeholder 4"/>
          <p:cNvSpPr>
            <a:spLocks noGrp="1"/>
          </p:cNvSpPr>
          <p:nvPr>
            <p:ph type="dt" sz="half" idx="10"/>
          </p:nvPr>
        </p:nvSpPr>
        <p:spPr/>
        <p:txBody>
          <a:bodyPr/>
          <a:lstStyle/>
          <a:p>
            <a:fld id="{3E1BFB73-92BD-4A5B-BEF4-82F2D70B5B99}" type="datetimeFigureOut">
              <a:rPr lang="en-NG" smtClean="0"/>
              <a:t>15/10/2025</a:t>
            </a:fld>
            <a:endParaRPr lang="en-NG"/>
          </a:p>
        </p:txBody>
      </p:sp>
      <p:sp>
        <p:nvSpPr>
          <p:cNvPr id="6" name="Footer Placeholder 5"/>
          <p:cNvSpPr>
            <a:spLocks noGrp="1"/>
          </p:cNvSpPr>
          <p:nvPr>
            <p:ph type="ftr" sz="quarter" idx="11"/>
          </p:nvPr>
        </p:nvSpPr>
        <p:spPr/>
        <p:txBody>
          <a:bodyPr/>
          <a:lstStyle/>
          <a:p>
            <a:endParaRPr lang="en-NG"/>
          </a:p>
        </p:txBody>
      </p:sp>
      <p:sp>
        <p:nvSpPr>
          <p:cNvPr id="7" name="Slide Number Placeholder 6"/>
          <p:cNvSpPr>
            <a:spLocks noGrp="1"/>
          </p:cNvSpPr>
          <p:nvPr>
            <p:ph type="sldNum" sz="quarter" idx="12"/>
          </p:nvPr>
        </p:nvSpPr>
        <p:spPr/>
        <p:txBody>
          <a:bodyPr/>
          <a:lstStyle/>
          <a:p>
            <a:fld id="{6FBD3FE6-0CAB-4325-8FED-50E1DCBD01D0}" type="slidenum">
              <a:rPr lang="en-NG" smtClean="0"/>
              <a:t>‹#›</a:t>
            </a:fld>
            <a:endParaRPr lang="en-NG"/>
          </a:p>
        </p:txBody>
      </p:sp>
    </p:spTree>
    <p:extLst>
      <p:ext uri="{BB962C8B-B14F-4D97-AF65-F5344CB8AC3E}">
        <p14:creationId xmlns:p14="http://schemas.microsoft.com/office/powerpoint/2010/main" val="3243824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3890" y="1200044"/>
            <a:ext cx="3483205" cy="4200155"/>
          </a:xfrm>
        </p:spPr>
        <p:txBody>
          <a:bodyPr anchor="b"/>
          <a:lstStyle>
            <a:lvl1pPr>
              <a:defRPr sz="3780"/>
            </a:lvl1pPr>
          </a:lstStyle>
          <a:p>
            <a:r>
              <a:rPr lang="en-US"/>
              <a:t>Click to edit Master title style</a:t>
            </a:r>
            <a:endParaRPr lang="en-US" dirty="0"/>
          </a:p>
        </p:txBody>
      </p:sp>
      <p:sp>
        <p:nvSpPr>
          <p:cNvPr id="3" name="Picture Placeholder 2"/>
          <p:cNvSpPr>
            <a:spLocks noGrp="1" noChangeAspect="1"/>
          </p:cNvSpPr>
          <p:nvPr>
            <p:ph type="pic" idx="1"/>
          </p:nvPr>
        </p:nvSpPr>
        <p:spPr>
          <a:xfrm>
            <a:off x="4591306" y="2591766"/>
            <a:ext cx="5467380" cy="12792138"/>
          </a:xfrm>
        </p:spPr>
        <p:txBody>
          <a:bodyPr anchor="t"/>
          <a:lstStyle>
            <a:lvl1pPr marL="0" indent="0">
              <a:buNone/>
              <a:defRPr sz="3780"/>
            </a:lvl1pPr>
            <a:lvl2pPr marL="539999" indent="0">
              <a:buNone/>
              <a:defRPr sz="3307"/>
            </a:lvl2pPr>
            <a:lvl3pPr marL="1079998" indent="0">
              <a:buNone/>
              <a:defRPr sz="2835"/>
            </a:lvl3pPr>
            <a:lvl4pPr marL="1619997" indent="0">
              <a:buNone/>
              <a:defRPr sz="2362"/>
            </a:lvl4pPr>
            <a:lvl5pPr marL="2159996" indent="0">
              <a:buNone/>
              <a:defRPr sz="2362"/>
            </a:lvl5pPr>
            <a:lvl6pPr marL="2699995" indent="0">
              <a:buNone/>
              <a:defRPr sz="2362"/>
            </a:lvl6pPr>
            <a:lvl7pPr marL="3239994" indent="0">
              <a:buNone/>
              <a:defRPr sz="2362"/>
            </a:lvl7pPr>
            <a:lvl8pPr marL="3779992" indent="0">
              <a:buNone/>
              <a:defRPr sz="2362"/>
            </a:lvl8pPr>
            <a:lvl9pPr marL="4319991" indent="0">
              <a:buNone/>
              <a:defRPr sz="2362"/>
            </a:lvl9pPr>
          </a:lstStyle>
          <a:p>
            <a:r>
              <a:rPr lang="en-US"/>
              <a:t>Click icon to add picture</a:t>
            </a:r>
            <a:endParaRPr lang="en-US" dirty="0"/>
          </a:p>
        </p:txBody>
      </p:sp>
      <p:sp>
        <p:nvSpPr>
          <p:cNvPr id="4" name="Text Placeholder 3"/>
          <p:cNvSpPr>
            <a:spLocks noGrp="1"/>
          </p:cNvSpPr>
          <p:nvPr>
            <p:ph type="body" sz="half" idx="2"/>
          </p:nvPr>
        </p:nvSpPr>
        <p:spPr>
          <a:xfrm>
            <a:off x="743890" y="5400199"/>
            <a:ext cx="3483205" cy="10004536"/>
          </a:xfrm>
        </p:spPr>
        <p:txBody>
          <a:bodyPr/>
          <a:lstStyle>
            <a:lvl1pPr marL="0" indent="0">
              <a:buNone/>
              <a:defRPr sz="1890"/>
            </a:lvl1pPr>
            <a:lvl2pPr marL="539999" indent="0">
              <a:buNone/>
              <a:defRPr sz="1654"/>
            </a:lvl2pPr>
            <a:lvl3pPr marL="1079998" indent="0">
              <a:buNone/>
              <a:defRPr sz="1417"/>
            </a:lvl3pPr>
            <a:lvl4pPr marL="1619997" indent="0">
              <a:buNone/>
              <a:defRPr sz="1181"/>
            </a:lvl4pPr>
            <a:lvl5pPr marL="2159996" indent="0">
              <a:buNone/>
              <a:defRPr sz="1181"/>
            </a:lvl5pPr>
            <a:lvl6pPr marL="2699995" indent="0">
              <a:buNone/>
              <a:defRPr sz="1181"/>
            </a:lvl6pPr>
            <a:lvl7pPr marL="3239994" indent="0">
              <a:buNone/>
              <a:defRPr sz="1181"/>
            </a:lvl7pPr>
            <a:lvl8pPr marL="3779992" indent="0">
              <a:buNone/>
              <a:defRPr sz="1181"/>
            </a:lvl8pPr>
            <a:lvl9pPr marL="4319991" indent="0">
              <a:buNone/>
              <a:defRPr sz="1181"/>
            </a:lvl9pPr>
          </a:lstStyle>
          <a:p>
            <a:pPr lvl="0"/>
            <a:r>
              <a:rPr lang="en-US"/>
              <a:t>Click to edit Master text styles</a:t>
            </a:r>
          </a:p>
        </p:txBody>
      </p:sp>
      <p:sp>
        <p:nvSpPr>
          <p:cNvPr id="5" name="Date Placeholder 4"/>
          <p:cNvSpPr>
            <a:spLocks noGrp="1"/>
          </p:cNvSpPr>
          <p:nvPr>
            <p:ph type="dt" sz="half" idx="10"/>
          </p:nvPr>
        </p:nvSpPr>
        <p:spPr/>
        <p:txBody>
          <a:bodyPr/>
          <a:lstStyle/>
          <a:p>
            <a:fld id="{3E1BFB73-92BD-4A5B-BEF4-82F2D70B5B99}" type="datetimeFigureOut">
              <a:rPr lang="en-NG" smtClean="0"/>
              <a:t>15/10/2025</a:t>
            </a:fld>
            <a:endParaRPr lang="en-NG"/>
          </a:p>
        </p:txBody>
      </p:sp>
      <p:sp>
        <p:nvSpPr>
          <p:cNvPr id="6" name="Footer Placeholder 5"/>
          <p:cNvSpPr>
            <a:spLocks noGrp="1"/>
          </p:cNvSpPr>
          <p:nvPr>
            <p:ph type="ftr" sz="quarter" idx="11"/>
          </p:nvPr>
        </p:nvSpPr>
        <p:spPr/>
        <p:txBody>
          <a:bodyPr/>
          <a:lstStyle/>
          <a:p>
            <a:endParaRPr lang="en-NG"/>
          </a:p>
        </p:txBody>
      </p:sp>
      <p:sp>
        <p:nvSpPr>
          <p:cNvPr id="7" name="Slide Number Placeholder 6"/>
          <p:cNvSpPr>
            <a:spLocks noGrp="1"/>
          </p:cNvSpPr>
          <p:nvPr>
            <p:ph type="sldNum" sz="quarter" idx="12"/>
          </p:nvPr>
        </p:nvSpPr>
        <p:spPr/>
        <p:txBody>
          <a:bodyPr/>
          <a:lstStyle/>
          <a:p>
            <a:fld id="{6FBD3FE6-0CAB-4325-8FED-50E1DCBD01D0}" type="slidenum">
              <a:rPr lang="en-NG" smtClean="0"/>
              <a:t>‹#›</a:t>
            </a:fld>
            <a:endParaRPr lang="en-NG"/>
          </a:p>
        </p:txBody>
      </p:sp>
    </p:spTree>
    <p:extLst>
      <p:ext uri="{BB962C8B-B14F-4D97-AF65-F5344CB8AC3E}">
        <p14:creationId xmlns:p14="http://schemas.microsoft.com/office/powerpoint/2010/main" val="1840956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2484" y="958373"/>
            <a:ext cx="9314796" cy="347929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42484" y="4791843"/>
            <a:ext cx="9314796" cy="1142125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2484" y="16683952"/>
            <a:ext cx="2429947" cy="958369"/>
          </a:xfrm>
          <a:prstGeom prst="rect">
            <a:avLst/>
          </a:prstGeom>
        </p:spPr>
        <p:txBody>
          <a:bodyPr vert="horz" lIns="91440" tIns="45720" rIns="91440" bIns="45720" rtlCol="0" anchor="ctr"/>
          <a:lstStyle>
            <a:lvl1pPr algn="l">
              <a:defRPr sz="1417">
                <a:solidFill>
                  <a:schemeClr val="tx1">
                    <a:tint val="75000"/>
                  </a:schemeClr>
                </a:solidFill>
              </a:defRPr>
            </a:lvl1pPr>
          </a:lstStyle>
          <a:p>
            <a:fld id="{3E1BFB73-92BD-4A5B-BEF4-82F2D70B5B99}" type="datetimeFigureOut">
              <a:rPr lang="en-NG" smtClean="0"/>
              <a:t>15/10/2025</a:t>
            </a:fld>
            <a:endParaRPr lang="en-NG"/>
          </a:p>
        </p:txBody>
      </p:sp>
      <p:sp>
        <p:nvSpPr>
          <p:cNvPr id="5" name="Footer Placeholder 4"/>
          <p:cNvSpPr>
            <a:spLocks noGrp="1"/>
          </p:cNvSpPr>
          <p:nvPr>
            <p:ph type="ftr" sz="quarter" idx="3"/>
          </p:nvPr>
        </p:nvSpPr>
        <p:spPr>
          <a:xfrm>
            <a:off x="3577422" y="16683952"/>
            <a:ext cx="3644920" cy="958369"/>
          </a:xfrm>
          <a:prstGeom prst="rect">
            <a:avLst/>
          </a:prstGeom>
        </p:spPr>
        <p:txBody>
          <a:bodyPr vert="horz" lIns="91440" tIns="45720" rIns="91440" bIns="45720" rtlCol="0" anchor="ctr"/>
          <a:lstStyle>
            <a:lvl1pPr algn="ctr">
              <a:defRPr sz="1417">
                <a:solidFill>
                  <a:schemeClr val="tx1">
                    <a:tint val="75000"/>
                  </a:schemeClr>
                </a:solidFill>
              </a:defRPr>
            </a:lvl1pPr>
          </a:lstStyle>
          <a:p>
            <a:endParaRPr lang="en-NG"/>
          </a:p>
        </p:txBody>
      </p:sp>
      <p:sp>
        <p:nvSpPr>
          <p:cNvPr id="6" name="Slide Number Placeholder 5"/>
          <p:cNvSpPr>
            <a:spLocks noGrp="1"/>
          </p:cNvSpPr>
          <p:nvPr>
            <p:ph type="sldNum" sz="quarter" idx="4"/>
          </p:nvPr>
        </p:nvSpPr>
        <p:spPr>
          <a:xfrm>
            <a:off x="7627332" y="16683952"/>
            <a:ext cx="2429947" cy="958369"/>
          </a:xfrm>
          <a:prstGeom prst="rect">
            <a:avLst/>
          </a:prstGeom>
        </p:spPr>
        <p:txBody>
          <a:bodyPr vert="horz" lIns="91440" tIns="45720" rIns="91440" bIns="45720" rtlCol="0" anchor="ctr"/>
          <a:lstStyle>
            <a:lvl1pPr algn="r">
              <a:defRPr sz="1417">
                <a:solidFill>
                  <a:schemeClr val="tx1">
                    <a:tint val="75000"/>
                  </a:schemeClr>
                </a:solidFill>
              </a:defRPr>
            </a:lvl1pPr>
          </a:lstStyle>
          <a:p>
            <a:fld id="{6FBD3FE6-0CAB-4325-8FED-50E1DCBD01D0}" type="slidenum">
              <a:rPr lang="en-NG" smtClean="0"/>
              <a:t>‹#›</a:t>
            </a:fld>
            <a:endParaRPr lang="en-NG"/>
          </a:p>
        </p:txBody>
      </p:sp>
      <p:pic>
        <p:nvPicPr>
          <p:cNvPr id="7" name="Picture 6">
            <a:extLst>
              <a:ext uri="{FF2B5EF4-FFF2-40B4-BE49-F238E27FC236}">
                <a16:creationId xmlns:a16="http://schemas.microsoft.com/office/drawing/2014/main" id="{D3207E08-C1D0-3B4A-0E0C-C2589657017A}"/>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17641077"/>
            <a:ext cx="10799763" cy="359586"/>
          </a:xfrm>
          <a:prstGeom prst="rect">
            <a:avLst/>
          </a:prstGeom>
        </p:spPr>
      </p:pic>
    </p:spTree>
    <p:extLst>
      <p:ext uri="{BB962C8B-B14F-4D97-AF65-F5344CB8AC3E}">
        <p14:creationId xmlns:p14="http://schemas.microsoft.com/office/powerpoint/2010/main" val="196483233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1079998" rtl="0" eaLnBrk="1" latinLnBrk="0" hangingPunct="1">
        <a:lnSpc>
          <a:spcPct val="90000"/>
        </a:lnSpc>
        <a:spcBef>
          <a:spcPct val="0"/>
        </a:spcBef>
        <a:buNone/>
        <a:defRPr sz="5197" kern="1200">
          <a:solidFill>
            <a:schemeClr val="tx1"/>
          </a:solidFill>
          <a:latin typeface="+mj-lt"/>
          <a:ea typeface="+mj-ea"/>
          <a:cs typeface="+mj-cs"/>
        </a:defRPr>
      </a:lvl1pPr>
    </p:titleStyle>
    <p:bodyStyle>
      <a:lvl1pPr marL="269999" indent="-269999" algn="l" defTabSz="1079998" rtl="0" eaLnBrk="1" latinLnBrk="0" hangingPunct="1">
        <a:lnSpc>
          <a:spcPct val="90000"/>
        </a:lnSpc>
        <a:spcBef>
          <a:spcPts val="1181"/>
        </a:spcBef>
        <a:buFont typeface="Arial" panose="020B0604020202020204" pitchFamily="34" charset="0"/>
        <a:buChar char="•"/>
        <a:defRPr sz="3307" kern="1200">
          <a:solidFill>
            <a:schemeClr val="tx1"/>
          </a:solidFill>
          <a:latin typeface="+mn-lt"/>
          <a:ea typeface="+mn-ea"/>
          <a:cs typeface="+mn-cs"/>
        </a:defRPr>
      </a:lvl1pPr>
      <a:lvl2pPr marL="809998" indent="-269999" algn="l" defTabSz="1079998" rtl="0" eaLnBrk="1" latinLnBrk="0" hangingPunct="1">
        <a:lnSpc>
          <a:spcPct val="90000"/>
        </a:lnSpc>
        <a:spcBef>
          <a:spcPts val="591"/>
        </a:spcBef>
        <a:buFont typeface="Arial" panose="020B0604020202020204" pitchFamily="34" charset="0"/>
        <a:buChar char="•"/>
        <a:defRPr sz="2835" kern="1200">
          <a:solidFill>
            <a:schemeClr val="tx1"/>
          </a:solidFill>
          <a:latin typeface="+mn-lt"/>
          <a:ea typeface="+mn-ea"/>
          <a:cs typeface="+mn-cs"/>
        </a:defRPr>
      </a:lvl2pPr>
      <a:lvl3pPr marL="1349997" indent="-269999" algn="l" defTabSz="1079998" rtl="0" eaLnBrk="1" latinLnBrk="0" hangingPunct="1">
        <a:lnSpc>
          <a:spcPct val="90000"/>
        </a:lnSpc>
        <a:spcBef>
          <a:spcPts val="591"/>
        </a:spcBef>
        <a:buFont typeface="Arial" panose="020B0604020202020204" pitchFamily="34" charset="0"/>
        <a:buChar char="•"/>
        <a:defRPr sz="2362" kern="1200">
          <a:solidFill>
            <a:schemeClr val="tx1"/>
          </a:solidFill>
          <a:latin typeface="+mn-lt"/>
          <a:ea typeface="+mn-ea"/>
          <a:cs typeface="+mn-cs"/>
        </a:defRPr>
      </a:lvl3pPr>
      <a:lvl4pPr marL="1889996" indent="-269999" algn="l" defTabSz="1079998" rtl="0" eaLnBrk="1" latinLnBrk="0" hangingPunct="1">
        <a:lnSpc>
          <a:spcPct val="90000"/>
        </a:lnSpc>
        <a:spcBef>
          <a:spcPts val="591"/>
        </a:spcBef>
        <a:buFont typeface="Arial" panose="020B0604020202020204" pitchFamily="34" charset="0"/>
        <a:buChar char="•"/>
        <a:defRPr sz="2126" kern="1200">
          <a:solidFill>
            <a:schemeClr val="tx1"/>
          </a:solidFill>
          <a:latin typeface="+mn-lt"/>
          <a:ea typeface="+mn-ea"/>
          <a:cs typeface="+mn-cs"/>
        </a:defRPr>
      </a:lvl4pPr>
      <a:lvl5pPr marL="2429995" indent="-269999" algn="l" defTabSz="1079998" rtl="0" eaLnBrk="1" latinLnBrk="0" hangingPunct="1">
        <a:lnSpc>
          <a:spcPct val="90000"/>
        </a:lnSpc>
        <a:spcBef>
          <a:spcPts val="591"/>
        </a:spcBef>
        <a:buFont typeface="Arial" panose="020B0604020202020204" pitchFamily="34" charset="0"/>
        <a:buChar char="•"/>
        <a:defRPr sz="2126" kern="1200">
          <a:solidFill>
            <a:schemeClr val="tx1"/>
          </a:solidFill>
          <a:latin typeface="+mn-lt"/>
          <a:ea typeface="+mn-ea"/>
          <a:cs typeface="+mn-cs"/>
        </a:defRPr>
      </a:lvl5pPr>
      <a:lvl6pPr marL="2969994" indent="-269999" algn="l" defTabSz="1079998" rtl="0" eaLnBrk="1" latinLnBrk="0" hangingPunct="1">
        <a:lnSpc>
          <a:spcPct val="90000"/>
        </a:lnSpc>
        <a:spcBef>
          <a:spcPts val="591"/>
        </a:spcBef>
        <a:buFont typeface="Arial" panose="020B0604020202020204" pitchFamily="34" charset="0"/>
        <a:buChar char="•"/>
        <a:defRPr sz="2126" kern="1200">
          <a:solidFill>
            <a:schemeClr val="tx1"/>
          </a:solidFill>
          <a:latin typeface="+mn-lt"/>
          <a:ea typeface="+mn-ea"/>
          <a:cs typeface="+mn-cs"/>
        </a:defRPr>
      </a:lvl6pPr>
      <a:lvl7pPr marL="3509993" indent="-269999" algn="l" defTabSz="1079998" rtl="0" eaLnBrk="1" latinLnBrk="0" hangingPunct="1">
        <a:lnSpc>
          <a:spcPct val="90000"/>
        </a:lnSpc>
        <a:spcBef>
          <a:spcPts val="591"/>
        </a:spcBef>
        <a:buFont typeface="Arial" panose="020B0604020202020204" pitchFamily="34" charset="0"/>
        <a:buChar char="•"/>
        <a:defRPr sz="2126" kern="1200">
          <a:solidFill>
            <a:schemeClr val="tx1"/>
          </a:solidFill>
          <a:latin typeface="+mn-lt"/>
          <a:ea typeface="+mn-ea"/>
          <a:cs typeface="+mn-cs"/>
        </a:defRPr>
      </a:lvl7pPr>
      <a:lvl8pPr marL="4049992" indent="-269999" algn="l" defTabSz="1079998" rtl="0" eaLnBrk="1" latinLnBrk="0" hangingPunct="1">
        <a:lnSpc>
          <a:spcPct val="90000"/>
        </a:lnSpc>
        <a:spcBef>
          <a:spcPts val="591"/>
        </a:spcBef>
        <a:buFont typeface="Arial" panose="020B0604020202020204" pitchFamily="34" charset="0"/>
        <a:buChar char="•"/>
        <a:defRPr sz="2126" kern="1200">
          <a:solidFill>
            <a:schemeClr val="tx1"/>
          </a:solidFill>
          <a:latin typeface="+mn-lt"/>
          <a:ea typeface="+mn-ea"/>
          <a:cs typeface="+mn-cs"/>
        </a:defRPr>
      </a:lvl8pPr>
      <a:lvl9pPr marL="4589991" indent="-269999" algn="l" defTabSz="1079998" rtl="0" eaLnBrk="1" latinLnBrk="0" hangingPunct="1">
        <a:lnSpc>
          <a:spcPct val="90000"/>
        </a:lnSpc>
        <a:spcBef>
          <a:spcPts val="591"/>
        </a:spcBef>
        <a:buFont typeface="Arial" panose="020B0604020202020204" pitchFamily="34" charset="0"/>
        <a:buChar char="•"/>
        <a:defRPr sz="2126" kern="1200">
          <a:solidFill>
            <a:schemeClr val="tx1"/>
          </a:solidFill>
          <a:latin typeface="+mn-lt"/>
          <a:ea typeface="+mn-ea"/>
          <a:cs typeface="+mn-cs"/>
        </a:defRPr>
      </a:lvl9pPr>
    </p:bodyStyle>
    <p:otherStyle>
      <a:defPPr>
        <a:defRPr lang="en-US"/>
      </a:defPPr>
      <a:lvl1pPr marL="0" algn="l" defTabSz="1079998" rtl="0" eaLnBrk="1" latinLnBrk="0" hangingPunct="1">
        <a:defRPr sz="2126" kern="1200">
          <a:solidFill>
            <a:schemeClr val="tx1"/>
          </a:solidFill>
          <a:latin typeface="+mn-lt"/>
          <a:ea typeface="+mn-ea"/>
          <a:cs typeface="+mn-cs"/>
        </a:defRPr>
      </a:lvl1pPr>
      <a:lvl2pPr marL="539999" algn="l" defTabSz="1079998" rtl="0" eaLnBrk="1" latinLnBrk="0" hangingPunct="1">
        <a:defRPr sz="2126" kern="1200">
          <a:solidFill>
            <a:schemeClr val="tx1"/>
          </a:solidFill>
          <a:latin typeface="+mn-lt"/>
          <a:ea typeface="+mn-ea"/>
          <a:cs typeface="+mn-cs"/>
        </a:defRPr>
      </a:lvl2pPr>
      <a:lvl3pPr marL="1079998" algn="l" defTabSz="1079998" rtl="0" eaLnBrk="1" latinLnBrk="0" hangingPunct="1">
        <a:defRPr sz="2126" kern="1200">
          <a:solidFill>
            <a:schemeClr val="tx1"/>
          </a:solidFill>
          <a:latin typeface="+mn-lt"/>
          <a:ea typeface="+mn-ea"/>
          <a:cs typeface="+mn-cs"/>
        </a:defRPr>
      </a:lvl3pPr>
      <a:lvl4pPr marL="1619997" algn="l" defTabSz="1079998" rtl="0" eaLnBrk="1" latinLnBrk="0" hangingPunct="1">
        <a:defRPr sz="2126" kern="1200">
          <a:solidFill>
            <a:schemeClr val="tx1"/>
          </a:solidFill>
          <a:latin typeface="+mn-lt"/>
          <a:ea typeface="+mn-ea"/>
          <a:cs typeface="+mn-cs"/>
        </a:defRPr>
      </a:lvl4pPr>
      <a:lvl5pPr marL="2159996" algn="l" defTabSz="1079998" rtl="0" eaLnBrk="1" latinLnBrk="0" hangingPunct="1">
        <a:defRPr sz="2126" kern="1200">
          <a:solidFill>
            <a:schemeClr val="tx1"/>
          </a:solidFill>
          <a:latin typeface="+mn-lt"/>
          <a:ea typeface="+mn-ea"/>
          <a:cs typeface="+mn-cs"/>
        </a:defRPr>
      </a:lvl5pPr>
      <a:lvl6pPr marL="2699995" algn="l" defTabSz="1079998" rtl="0" eaLnBrk="1" latinLnBrk="0" hangingPunct="1">
        <a:defRPr sz="2126" kern="1200">
          <a:solidFill>
            <a:schemeClr val="tx1"/>
          </a:solidFill>
          <a:latin typeface="+mn-lt"/>
          <a:ea typeface="+mn-ea"/>
          <a:cs typeface="+mn-cs"/>
        </a:defRPr>
      </a:lvl6pPr>
      <a:lvl7pPr marL="3239994" algn="l" defTabSz="1079998" rtl="0" eaLnBrk="1" latinLnBrk="0" hangingPunct="1">
        <a:defRPr sz="2126" kern="1200">
          <a:solidFill>
            <a:schemeClr val="tx1"/>
          </a:solidFill>
          <a:latin typeface="+mn-lt"/>
          <a:ea typeface="+mn-ea"/>
          <a:cs typeface="+mn-cs"/>
        </a:defRPr>
      </a:lvl7pPr>
      <a:lvl8pPr marL="3779992" algn="l" defTabSz="1079998" rtl="0" eaLnBrk="1" latinLnBrk="0" hangingPunct="1">
        <a:defRPr sz="2126" kern="1200">
          <a:solidFill>
            <a:schemeClr val="tx1"/>
          </a:solidFill>
          <a:latin typeface="+mn-lt"/>
          <a:ea typeface="+mn-ea"/>
          <a:cs typeface="+mn-cs"/>
        </a:defRPr>
      </a:lvl8pPr>
      <a:lvl9pPr marL="4319991" algn="l" defTabSz="1079998" rtl="0" eaLnBrk="1" latinLnBrk="0" hangingPunct="1">
        <a:defRPr sz="212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punchng.com/nigerias-pension-funds-cross-n25tn-threshold/" TargetMode="External"/><Relationship Id="rId3" Type="http://schemas.openxmlformats.org/officeDocument/2006/relationships/hyperlink" Target="https://punchng.com/fg-begins-payment-of-n32000-pension-increment-to-retirees-ptad/" TargetMode="External"/><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hyperlink" Target="https://nairametrics.com/2025/09/27/pencom-raises-capital-requirement-for-pfas-to-n20-billion/" TargetMode="External"/><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yellow and white background with text&#10;&#10;AI-generated content may be incorrect.">
            <a:extLst>
              <a:ext uri="{FF2B5EF4-FFF2-40B4-BE49-F238E27FC236}">
                <a16:creationId xmlns:a16="http://schemas.microsoft.com/office/drawing/2014/main" id="{0B1784EC-3AE9-E5AF-44D4-840FB3FF48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799763" cy="2180048"/>
          </a:xfrm>
          <a:prstGeom prst="rect">
            <a:avLst/>
          </a:prstGeom>
        </p:spPr>
      </p:pic>
      <p:sp>
        <p:nvSpPr>
          <p:cNvPr id="9" name="TextBox 8">
            <a:extLst>
              <a:ext uri="{FF2B5EF4-FFF2-40B4-BE49-F238E27FC236}">
                <a16:creationId xmlns:a16="http://schemas.microsoft.com/office/drawing/2014/main" id="{F4D09ECF-AE6F-2D08-55A8-AE18898F8217}"/>
              </a:ext>
            </a:extLst>
          </p:cNvPr>
          <p:cNvSpPr txBox="1"/>
          <p:nvPr/>
        </p:nvSpPr>
        <p:spPr>
          <a:xfrm>
            <a:off x="433180" y="2295225"/>
            <a:ext cx="3272672" cy="461665"/>
          </a:xfrm>
          <a:prstGeom prst="rect">
            <a:avLst/>
          </a:prstGeom>
          <a:noFill/>
        </p:spPr>
        <p:txBody>
          <a:bodyPr wrap="square" rtlCol="0">
            <a:spAutoFit/>
          </a:bodyPr>
          <a:lstStyle/>
          <a:p>
            <a:r>
              <a:rPr lang="en-US" sz="2400" b="1" dirty="0">
                <a:solidFill>
                  <a:srgbClr val="FF0000"/>
                </a:solidFill>
                <a:latin typeface="Corbel" panose="020B0503020204020204" pitchFamily="34" charset="0"/>
              </a:rPr>
              <a:t>ECONOMIC UPDATE</a:t>
            </a:r>
            <a:endParaRPr lang="en-NG" sz="2400" dirty="0">
              <a:solidFill>
                <a:srgbClr val="FF0000"/>
              </a:solidFill>
              <a:latin typeface="Corbel" panose="020B0503020204020204" pitchFamily="34" charset="0"/>
            </a:endParaRPr>
          </a:p>
        </p:txBody>
      </p:sp>
      <p:sp>
        <p:nvSpPr>
          <p:cNvPr id="19" name="TextBox 18">
            <a:extLst>
              <a:ext uri="{FF2B5EF4-FFF2-40B4-BE49-F238E27FC236}">
                <a16:creationId xmlns:a16="http://schemas.microsoft.com/office/drawing/2014/main" id="{49A31148-0755-FBF4-4A23-FBB1CCF14D7C}"/>
              </a:ext>
            </a:extLst>
          </p:cNvPr>
          <p:cNvSpPr txBox="1"/>
          <p:nvPr/>
        </p:nvSpPr>
        <p:spPr>
          <a:xfrm>
            <a:off x="447096" y="2867504"/>
            <a:ext cx="9934593" cy="4678204"/>
          </a:xfrm>
          <a:prstGeom prst="rect">
            <a:avLst/>
          </a:prstGeom>
          <a:noFill/>
        </p:spPr>
        <p:txBody>
          <a:bodyPr wrap="square" rtlCol="0">
            <a:spAutoFit/>
          </a:bodyPr>
          <a:lstStyle/>
          <a:p>
            <a:pPr algn="just" rtl="0">
              <a:buNone/>
            </a:pPr>
            <a:r>
              <a:rPr lang="en-GB" sz="2000" dirty="0">
                <a:solidFill>
                  <a:srgbClr val="000000"/>
                </a:solidFill>
                <a:latin typeface="Corbel" panose="020B0503020204020204" pitchFamily="34" charset="0"/>
              </a:rPr>
              <a:t>The Nigerian economy maintained relative stability in September 2025, supported by gains in currency performance, easing inflation, and stronger economic activity. The naira closed the month at ₦1,478/$ in both the official and parallel markets, marking a notable appreciation from levels above ₦1,500/$ at the end of August.</a:t>
            </a:r>
          </a:p>
          <a:p>
            <a:pPr algn="just" rtl="0">
              <a:buNone/>
            </a:pPr>
            <a:endParaRPr lang="en-GB" sz="900" dirty="0">
              <a:solidFill>
                <a:srgbClr val="000000"/>
              </a:solidFill>
              <a:latin typeface="Corbel" panose="020B0503020204020204" pitchFamily="34" charset="0"/>
            </a:endParaRPr>
          </a:p>
          <a:p>
            <a:pPr algn="just" rtl="0">
              <a:buNone/>
            </a:pPr>
            <a:r>
              <a:rPr lang="en-GB" sz="2000" dirty="0">
                <a:solidFill>
                  <a:srgbClr val="000000"/>
                </a:solidFill>
                <a:latin typeface="Corbel" panose="020B0503020204020204" pitchFamily="34" charset="0"/>
              </a:rPr>
              <a:t>Inflation data from the NBS reflected a fifth consecutive month of disinflation, with the headline rate easing to 20.12% in August, driven by moderation in both food and core inflation components. Meanwhile, Nigeria’s real GDP expanded by 4.23%, its strongest quarterly growth in four years, buoyed by robust performances in the services and industrial sectors. External reserves also strengthened, rising by 2.6% to $42.3 billion, the highest level since 2019, underscoring improved foreign exchange inflows and oil-related receipts.</a:t>
            </a:r>
          </a:p>
          <a:p>
            <a:pPr algn="just" rtl="0">
              <a:buNone/>
            </a:pPr>
            <a:endParaRPr lang="en-GB" sz="900" dirty="0">
              <a:solidFill>
                <a:srgbClr val="000000"/>
              </a:solidFill>
              <a:latin typeface="Corbel" panose="020B0503020204020204" pitchFamily="34" charset="0"/>
            </a:endParaRPr>
          </a:p>
          <a:p>
            <a:pPr algn="just" rtl="0">
              <a:buNone/>
            </a:pPr>
            <a:r>
              <a:rPr lang="en-GB" sz="2000" dirty="0">
                <a:solidFill>
                  <a:srgbClr val="000000"/>
                </a:solidFill>
                <a:latin typeface="Corbel" panose="020B0503020204020204" pitchFamily="34" charset="0"/>
              </a:rPr>
              <a:t>On the policy front, the Central Bank of Nigeria’s Monetary Policy Committee (MPC) implemented its first adjustment since November 2024, cutting the Monetary Policy Rate (MPR) by 50 basis points to 27% and revising the asymmetric corridor to +250/-250 basis points around the MPR.</a:t>
            </a:r>
            <a:endParaRPr lang="en-NG" sz="2000" dirty="0">
              <a:latin typeface="Corbel" panose="020B0503020204020204" pitchFamily="34" charset="0"/>
            </a:endParaRPr>
          </a:p>
        </p:txBody>
      </p:sp>
      <p:sp>
        <p:nvSpPr>
          <p:cNvPr id="36" name="TextBox 35">
            <a:extLst>
              <a:ext uri="{FF2B5EF4-FFF2-40B4-BE49-F238E27FC236}">
                <a16:creationId xmlns:a16="http://schemas.microsoft.com/office/drawing/2014/main" id="{FF86C53B-94E2-F6C0-EC53-4F6A22DA5978}"/>
              </a:ext>
            </a:extLst>
          </p:cNvPr>
          <p:cNvSpPr txBox="1"/>
          <p:nvPr/>
        </p:nvSpPr>
        <p:spPr>
          <a:xfrm>
            <a:off x="447096" y="11660525"/>
            <a:ext cx="4340198" cy="461665"/>
          </a:xfrm>
          <a:prstGeom prst="rect">
            <a:avLst/>
          </a:prstGeom>
          <a:noFill/>
        </p:spPr>
        <p:txBody>
          <a:bodyPr wrap="square" rtlCol="0">
            <a:spAutoFit/>
          </a:bodyPr>
          <a:lstStyle/>
          <a:p>
            <a:r>
              <a:rPr lang="en-US" sz="2400" b="1" i="0" u="none" strike="noStrike" dirty="0">
                <a:solidFill>
                  <a:srgbClr val="FF0000"/>
                </a:solidFill>
                <a:effectLst/>
                <a:latin typeface="Corbel" panose="020B0503020204020204" pitchFamily="34" charset="0"/>
              </a:rPr>
              <a:t>INDUSTRY UPDATE</a:t>
            </a:r>
            <a:endParaRPr lang="en-NG" sz="2400" dirty="0">
              <a:solidFill>
                <a:srgbClr val="FF0000"/>
              </a:solidFill>
              <a:latin typeface="Corbel" panose="020B0503020204020204" pitchFamily="34" charset="0"/>
            </a:endParaRPr>
          </a:p>
        </p:txBody>
      </p:sp>
      <p:sp>
        <p:nvSpPr>
          <p:cNvPr id="39" name="TextBox 38">
            <a:extLst>
              <a:ext uri="{FF2B5EF4-FFF2-40B4-BE49-F238E27FC236}">
                <a16:creationId xmlns:a16="http://schemas.microsoft.com/office/drawing/2014/main" id="{8FC1E44E-03B5-A158-BECF-7534CF48CA8D}"/>
              </a:ext>
            </a:extLst>
          </p:cNvPr>
          <p:cNvSpPr txBox="1"/>
          <p:nvPr/>
        </p:nvSpPr>
        <p:spPr>
          <a:xfrm>
            <a:off x="506734" y="13753189"/>
            <a:ext cx="3078989" cy="830997"/>
          </a:xfrm>
          <a:prstGeom prst="rect">
            <a:avLst/>
          </a:prstGeom>
          <a:noFill/>
        </p:spPr>
        <p:txBody>
          <a:bodyPr wrap="square" rtlCol="0">
            <a:spAutoFit/>
          </a:bodyPr>
          <a:lstStyle/>
          <a:p>
            <a:r>
              <a:rPr lang="en-GB" sz="1600" b="1" i="0" u="none" strike="noStrike" dirty="0">
                <a:effectLst/>
                <a:latin typeface="Corbel" panose="020B0503020204020204" pitchFamily="34" charset="0"/>
              </a:rPr>
              <a:t>FG begins payment of N32,000 pension increment to retirees – PTAD</a:t>
            </a:r>
            <a:endParaRPr lang="en-NG" sz="1200" dirty="0">
              <a:latin typeface="Corbel" panose="020B0503020204020204" pitchFamily="34" charset="0"/>
            </a:endParaRPr>
          </a:p>
        </p:txBody>
      </p:sp>
      <p:sp>
        <p:nvSpPr>
          <p:cNvPr id="40" name="TextBox 39">
            <a:extLst>
              <a:ext uri="{FF2B5EF4-FFF2-40B4-BE49-F238E27FC236}">
                <a16:creationId xmlns:a16="http://schemas.microsoft.com/office/drawing/2014/main" id="{AB623A01-183F-2878-367D-87986DEAA13D}"/>
              </a:ext>
            </a:extLst>
          </p:cNvPr>
          <p:cNvSpPr txBox="1"/>
          <p:nvPr/>
        </p:nvSpPr>
        <p:spPr>
          <a:xfrm>
            <a:off x="553308" y="14637192"/>
            <a:ext cx="2995461" cy="2554545"/>
          </a:xfrm>
          <a:prstGeom prst="rect">
            <a:avLst/>
          </a:prstGeom>
          <a:noFill/>
        </p:spPr>
        <p:txBody>
          <a:bodyPr wrap="square" rtlCol="0">
            <a:spAutoFit/>
          </a:bodyPr>
          <a:lstStyle/>
          <a:p>
            <a:pPr algn="just" rtl="0">
              <a:buNone/>
            </a:pPr>
            <a:r>
              <a:rPr lang="en-GB" sz="1600" b="0" i="0" u="none" strike="noStrike" dirty="0">
                <a:solidFill>
                  <a:srgbClr val="000000"/>
                </a:solidFill>
                <a:effectLst/>
                <a:latin typeface="Corbel" panose="020B0503020204020204" pitchFamily="34" charset="0"/>
              </a:rPr>
              <a:t>The Pension Transitional Arrangement Directorate has announced the start of implementation of the new pension increments for pensioners under the Defined Benefit Scheme, saying the adjustments will be reflected in the September 2025 payroll cycle. </a:t>
            </a:r>
            <a:r>
              <a:rPr lang="en-GB" sz="1600" b="0" i="0" u="none" strike="noStrike" dirty="0">
                <a:solidFill>
                  <a:srgbClr val="000000"/>
                </a:solidFill>
                <a:effectLst/>
                <a:latin typeface="Corbel" panose="020B0503020204020204" pitchFamily="34" charset="0"/>
                <a:hlinkClick r:id="rId3"/>
              </a:rPr>
              <a:t>Read More</a:t>
            </a:r>
            <a:endParaRPr lang="en-NG" sz="1600" dirty="0">
              <a:latin typeface="Corbel" panose="020B0503020204020204" pitchFamily="34" charset="0"/>
            </a:endParaRPr>
          </a:p>
        </p:txBody>
      </p:sp>
      <p:cxnSp>
        <p:nvCxnSpPr>
          <p:cNvPr id="50" name="Straight Connector 49">
            <a:extLst>
              <a:ext uri="{FF2B5EF4-FFF2-40B4-BE49-F238E27FC236}">
                <a16:creationId xmlns:a16="http://schemas.microsoft.com/office/drawing/2014/main" id="{765AF48E-EB0B-0D35-26E1-3416C80DEE37}"/>
              </a:ext>
            </a:extLst>
          </p:cNvPr>
          <p:cNvCxnSpPr>
            <a:cxnSpLocks/>
          </p:cNvCxnSpPr>
          <p:nvPr/>
        </p:nvCxnSpPr>
        <p:spPr>
          <a:xfrm>
            <a:off x="447096" y="7545708"/>
            <a:ext cx="1009865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0A876F79-F6EE-A56A-9C5B-3E1E2B25F98E}"/>
              </a:ext>
            </a:extLst>
          </p:cNvPr>
          <p:cNvCxnSpPr>
            <a:cxnSpLocks/>
          </p:cNvCxnSpPr>
          <p:nvPr/>
        </p:nvCxnSpPr>
        <p:spPr>
          <a:xfrm>
            <a:off x="624468" y="11571311"/>
            <a:ext cx="9875267"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69130514-EB60-2844-1A50-86758B69E00F}"/>
              </a:ext>
            </a:extLst>
          </p:cNvPr>
          <p:cNvSpPr txBox="1"/>
          <p:nvPr/>
        </p:nvSpPr>
        <p:spPr>
          <a:xfrm>
            <a:off x="433180" y="7585567"/>
            <a:ext cx="4340198" cy="461665"/>
          </a:xfrm>
          <a:prstGeom prst="rect">
            <a:avLst/>
          </a:prstGeom>
          <a:noFill/>
        </p:spPr>
        <p:txBody>
          <a:bodyPr wrap="square" rtlCol="0">
            <a:spAutoFit/>
          </a:bodyPr>
          <a:lstStyle/>
          <a:p>
            <a:r>
              <a:rPr lang="en-US" sz="2400" b="1" i="0" u="none" strike="noStrike" dirty="0">
                <a:solidFill>
                  <a:srgbClr val="FF0000"/>
                </a:solidFill>
                <a:effectLst/>
                <a:latin typeface="Corbel" panose="020B0503020204020204" pitchFamily="34" charset="0"/>
              </a:rPr>
              <a:t>MARKET UPDATE</a:t>
            </a:r>
            <a:endParaRPr lang="en-NG" sz="2400" dirty="0">
              <a:solidFill>
                <a:srgbClr val="FF0000"/>
              </a:solidFill>
              <a:latin typeface="Corbel" panose="020B0503020204020204" pitchFamily="34" charset="0"/>
            </a:endParaRPr>
          </a:p>
        </p:txBody>
      </p:sp>
      <p:sp>
        <p:nvSpPr>
          <p:cNvPr id="53" name="TextBox 52">
            <a:extLst>
              <a:ext uri="{FF2B5EF4-FFF2-40B4-BE49-F238E27FC236}">
                <a16:creationId xmlns:a16="http://schemas.microsoft.com/office/drawing/2014/main" id="{225F89B9-A381-F4ED-16B5-733770EED267}"/>
              </a:ext>
            </a:extLst>
          </p:cNvPr>
          <p:cNvSpPr txBox="1"/>
          <p:nvPr/>
        </p:nvSpPr>
        <p:spPr>
          <a:xfrm>
            <a:off x="433180" y="8120638"/>
            <a:ext cx="9896803" cy="3447098"/>
          </a:xfrm>
          <a:prstGeom prst="rect">
            <a:avLst/>
          </a:prstGeom>
          <a:noFill/>
        </p:spPr>
        <p:txBody>
          <a:bodyPr wrap="square" rtlCol="0">
            <a:spAutoFit/>
          </a:bodyPr>
          <a:lstStyle>
            <a:defPPr>
              <a:defRPr lang="en-US"/>
            </a:defPPr>
            <a:lvl1pPr algn="just">
              <a:buNone/>
              <a:defRPr sz="1400">
                <a:solidFill>
                  <a:srgbClr val="000000"/>
                </a:solidFill>
                <a:latin typeface="Corbel" panose="020B0503020204020204" pitchFamily="34" charset="0"/>
              </a:defRPr>
            </a:lvl1pPr>
          </a:lstStyle>
          <a:p>
            <a:r>
              <a:rPr lang="en-GB" sz="2000" dirty="0"/>
              <a:t>The Nigerian domestic sovereign bonds market closed September on a bullish note, with the average bond yield declining to 16.2%, its lowest level since July 2025 and down 74bps from August’s 16.94%. Similarly, the average T-bills yield fell by 140bps MoM to 17.72%.</a:t>
            </a:r>
          </a:p>
          <a:p>
            <a:endParaRPr lang="en-GB" sz="900" dirty="0"/>
          </a:p>
          <a:p>
            <a:r>
              <a:rPr lang="en-GB" sz="2000" dirty="0"/>
              <a:t>At the primary market auctions, the 364-day tenor cleared at 17.69% during the September 3rd auction but reversed sharply to 16.78% at the September 17th auction, reflecting investor expectations ahead of the Monetary Policy Rate (MPR) adjustment. </a:t>
            </a:r>
          </a:p>
          <a:p>
            <a:endParaRPr lang="en-GB" sz="900" dirty="0"/>
          </a:p>
          <a:p>
            <a:r>
              <a:rPr lang="en-GB" sz="2000" dirty="0"/>
              <a:t>In the bond market, primary issuances also recorded lower marginal rates, with the 2030 and 2032 maturities clearing at 16% and 16.2%, respectively. Equities posted modest gains despite intermittent profit-taking. The All-Share Index (ASI) advanced 1.72% month-on-month, supported by selective buying interest across key sectors.</a:t>
            </a:r>
            <a:endParaRPr lang="en-US" sz="2000" dirty="0"/>
          </a:p>
        </p:txBody>
      </p:sp>
      <p:sp>
        <p:nvSpPr>
          <p:cNvPr id="2" name="TextBox 1">
            <a:extLst>
              <a:ext uri="{FF2B5EF4-FFF2-40B4-BE49-F238E27FC236}">
                <a16:creationId xmlns:a16="http://schemas.microsoft.com/office/drawing/2014/main" id="{F2027890-97C4-622A-028C-A722BDB9925E}"/>
              </a:ext>
            </a:extLst>
          </p:cNvPr>
          <p:cNvSpPr txBox="1"/>
          <p:nvPr/>
        </p:nvSpPr>
        <p:spPr>
          <a:xfrm>
            <a:off x="447096" y="1876043"/>
            <a:ext cx="2998412" cy="307777"/>
          </a:xfrm>
          <a:prstGeom prst="rect">
            <a:avLst/>
          </a:prstGeom>
          <a:noFill/>
        </p:spPr>
        <p:txBody>
          <a:bodyPr wrap="square" rtlCol="0">
            <a:spAutoFit/>
          </a:bodyPr>
          <a:lstStyle/>
          <a:p>
            <a:r>
              <a:rPr lang="en-GB" sz="1400" dirty="0">
                <a:solidFill>
                  <a:schemeClr val="bg1"/>
                </a:solidFill>
              </a:rPr>
              <a:t>September 2025</a:t>
            </a:r>
            <a:endParaRPr lang="en-NG" sz="1400" dirty="0">
              <a:solidFill>
                <a:schemeClr val="bg1"/>
              </a:solidFill>
            </a:endParaRPr>
          </a:p>
        </p:txBody>
      </p:sp>
      <p:pic>
        <p:nvPicPr>
          <p:cNvPr id="1026" name="Picture 2" descr="President Bola Ahmed Tinubu">
            <a:extLst>
              <a:ext uri="{FF2B5EF4-FFF2-40B4-BE49-F238E27FC236}">
                <a16:creationId xmlns:a16="http://schemas.microsoft.com/office/drawing/2014/main" id="{6A4DE00D-F49C-B715-5CEB-6A7E8A7D0D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308" y="12196064"/>
            <a:ext cx="3032415" cy="150057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6C15B5D7-8BB4-B691-5CD9-923BFD22023D}"/>
              </a:ext>
            </a:extLst>
          </p:cNvPr>
          <p:cNvPicPr>
            <a:picLocks noChangeAspect="1"/>
          </p:cNvPicPr>
          <p:nvPr/>
        </p:nvPicPr>
        <p:blipFill>
          <a:blip r:embed="rId5"/>
          <a:stretch>
            <a:fillRect/>
          </a:stretch>
        </p:blipFill>
        <p:spPr>
          <a:xfrm>
            <a:off x="3774301" y="12175461"/>
            <a:ext cx="3032416" cy="1521174"/>
          </a:xfrm>
          <a:prstGeom prst="rect">
            <a:avLst/>
          </a:prstGeom>
        </p:spPr>
      </p:pic>
      <p:sp>
        <p:nvSpPr>
          <p:cNvPr id="12" name="TextBox 11">
            <a:extLst>
              <a:ext uri="{FF2B5EF4-FFF2-40B4-BE49-F238E27FC236}">
                <a16:creationId xmlns:a16="http://schemas.microsoft.com/office/drawing/2014/main" id="{63837826-BE1C-5E43-72CE-F259B3225151}"/>
              </a:ext>
            </a:extLst>
          </p:cNvPr>
          <p:cNvSpPr txBox="1"/>
          <p:nvPr/>
        </p:nvSpPr>
        <p:spPr>
          <a:xfrm>
            <a:off x="3938422" y="13701498"/>
            <a:ext cx="3032416" cy="830997"/>
          </a:xfrm>
          <a:prstGeom prst="rect">
            <a:avLst/>
          </a:prstGeom>
          <a:noFill/>
        </p:spPr>
        <p:txBody>
          <a:bodyPr wrap="square" rtlCol="0">
            <a:spAutoFit/>
          </a:bodyPr>
          <a:lstStyle/>
          <a:p>
            <a:r>
              <a:rPr lang="en-GB" sz="1600" b="1" i="0" u="none" strike="noStrike" dirty="0" err="1">
                <a:effectLst/>
                <a:latin typeface="Corbel" panose="020B0503020204020204" pitchFamily="34" charset="0"/>
              </a:rPr>
              <a:t>PenCom</a:t>
            </a:r>
            <a:r>
              <a:rPr lang="en-GB" sz="1600" b="1" i="0" u="none" strike="noStrike" dirty="0">
                <a:effectLst/>
                <a:latin typeface="Corbel" panose="020B0503020204020204" pitchFamily="34" charset="0"/>
              </a:rPr>
              <a:t> raises capital requirement for PFAs to N20 billion</a:t>
            </a:r>
            <a:endParaRPr lang="en-NG" sz="1200" dirty="0">
              <a:latin typeface="Corbel" panose="020B0503020204020204" pitchFamily="34" charset="0"/>
            </a:endParaRPr>
          </a:p>
        </p:txBody>
      </p:sp>
      <p:sp>
        <p:nvSpPr>
          <p:cNvPr id="13" name="TextBox 12">
            <a:extLst>
              <a:ext uri="{FF2B5EF4-FFF2-40B4-BE49-F238E27FC236}">
                <a16:creationId xmlns:a16="http://schemas.microsoft.com/office/drawing/2014/main" id="{6C0F25AD-845F-6B87-3BA5-766824DDC1DF}"/>
              </a:ext>
            </a:extLst>
          </p:cNvPr>
          <p:cNvSpPr txBox="1"/>
          <p:nvPr/>
        </p:nvSpPr>
        <p:spPr>
          <a:xfrm>
            <a:off x="3938422" y="14584186"/>
            <a:ext cx="2868295" cy="2554545"/>
          </a:xfrm>
          <a:prstGeom prst="rect">
            <a:avLst/>
          </a:prstGeom>
          <a:noFill/>
        </p:spPr>
        <p:txBody>
          <a:bodyPr wrap="square" rtlCol="0">
            <a:spAutoFit/>
          </a:bodyPr>
          <a:lstStyle/>
          <a:p>
            <a:pPr algn="just" rtl="0">
              <a:buNone/>
            </a:pPr>
            <a:r>
              <a:rPr lang="en-GB" sz="1600" b="0" i="0" u="none" strike="noStrike" dirty="0">
                <a:solidFill>
                  <a:srgbClr val="000000"/>
                </a:solidFill>
                <a:effectLst/>
                <a:latin typeface="Corbel" panose="020B0503020204020204" pitchFamily="34" charset="0"/>
              </a:rPr>
              <a:t>The National Pension Commission (</a:t>
            </a:r>
            <a:r>
              <a:rPr lang="en-GB" sz="1600" b="0" i="0" u="none" strike="noStrike" dirty="0" err="1">
                <a:solidFill>
                  <a:srgbClr val="000000"/>
                </a:solidFill>
                <a:effectLst/>
                <a:latin typeface="Corbel" panose="020B0503020204020204" pitchFamily="34" charset="0"/>
              </a:rPr>
              <a:t>PenCom</a:t>
            </a:r>
            <a:r>
              <a:rPr lang="en-GB" sz="1600" b="0" i="0" u="none" strike="noStrike" dirty="0">
                <a:solidFill>
                  <a:srgbClr val="000000"/>
                </a:solidFill>
                <a:effectLst/>
                <a:latin typeface="Corbel" panose="020B0503020204020204" pitchFamily="34" charset="0"/>
              </a:rPr>
              <a:t>) has announced a revision to the capital requirements for Pension Fund Administrators (PFAs) and Pension Fund Custodians (PFCs), raising the minimum threshold for PFAs, from N2 billion to N20 billion. </a:t>
            </a:r>
            <a:r>
              <a:rPr lang="en-GB" sz="1600" b="0" i="0" u="none" strike="noStrike" dirty="0">
                <a:solidFill>
                  <a:srgbClr val="000000"/>
                </a:solidFill>
                <a:effectLst/>
                <a:latin typeface="Corbel" panose="020B0503020204020204" pitchFamily="34" charset="0"/>
                <a:hlinkClick r:id="rId6"/>
              </a:rPr>
              <a:t>Read More</a:t>
            </a:r>
            <a:endParaRPr lang="en-NG" sz="1600" dirty="0">
              <a:latin typeface="Corbel" panose="020B0503020204020204" pitchFamily="34" charset="0"/>
            </a:endParaRPr>
          </a:p>
        </p:txBody>
      </p:sp>
      <p:pic>
        <p:nvPicPr>
          <p:cNvPr id="1028" name="Picture 4" descr="Nigeria's top performing pension funds administrators in May 2025 -  Nairametrics">
            <a:extLst>
              <a:ext uri="{FF2B5EF4-FFF2-40B4-BE49-F238E27FC236}">
                <a16:creationId xmlns:a16="http://schemas.microsoft.com/office/drawing/2014/main" id="{D02035B4-8DA3-A2BE-CFC1-76F7E80346F2}"/>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7003" r="31508" b="8750"/>
          <a:stretch>
            <a:fillRect/>
          </a:stretch>
        </p:blipFill>
        <p:spPr bwMode="auto">
          <a:xfrm>
            <a:off x="7140486" y="12223537"/>
            <a:ext cx="3032415" cy="1473097"/>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FE4AE676-8B4B-2A09-22D1-3F28D9B73149}"/>
              </a:ext>
            </a:extLst>
          </p:cNvPr>
          <p:cNvSpPr txBox="1"/>
          <p:nvPr/>
        </p:nvSpPr>
        <p:spPr>
          <a:xfrm>
            <a:off x="7052430" y="13829902"/>
            <a:ext cx="3032415" cy="584775"/>
          </a:xfrm>
          <a:prstGeom prst="rect">
            <a:avLst/>
          </a:prstGeom>
          <a:noFill/>
        </p:spPr>
        <p:txBody>
          <a:bodyPr wrap="square" rtlCol="0">
            <a:spAutoFit/>
          </a:bodyPr>
          <a:lstStyle/>
          <a:p>
            <a:r>
              <a:rPr lang="en-GB" sz="1600" b="1" i="0" u="none" strike="noStrike" dirty="0">
                <a:effectLst/>
                <a:latin typeface="Corbel" panose="020B0503020204020204" pitchFamily="34" charset="0"/>
              </a:rPr>
              <a:t>Nigeria’s pension funds cross N25 trillion threshold</a:t>
            </a:r>
            <a:endParaRPr lang="en-NG" sz="1200" dirty="0">
              <a:latin typeface="Corbel" panose="020B0503020204020204" pitchFamily="34" charset="0"/>
            </a:endParaRPr>
          </a:p>
        </p:txBody>
      </p:sp>
      <p:sp>
        <p:nvSpPr>
          <p:cNvPr id="18" name="TextBox 17">
            <a:extLst>
              <a:ext uri="{FF2B5EF4-FFF2-40B4-BE49-F238E27FC236}">
                <a16:creationId xmlns:a16="http://schemas.microsoft.com/office/drawing/2014/main" id="{D1B59937-0DCA-21F5-8FC4-5AF04C351C14}"/>
              </a:ext>
            </a:extLst>
          </p:cNvPr>
          <p:cNvSpPr txBox="1"/>
          <p:nvPr/>
        </p:nvSpPr>
        <p:spPr>
          <a:xfrm>
            <a:off x="7052429" y="14624627"/>
            <a:ext cx="3120471" cy="2308324"/>
          </a:xfrm>
          <a:prstGeom prst="rect">
            <a:avLst/>
          </a:prstGeom>
          <a:noFill/>
        </p:spPr>
        <p:txBody>
          <a:bodyPr wrap="square" rtlCol="0">
            <a:spAutoFit/>
          </a:bodyPr>
          <a:lstStyle/>
          <a:p>
            <a:pPr algn="just" rtl="0">
              <a:buNone/>
            </a:pPr>
            <a:r>
              <a:rPr lang="en-GB" sz="1600" b="0" i="0" u="none" strike="noStrike" dirty="0">
                <a:solidFill>
                  <a:srgbClr val="000000"/>
                </a:solidFill>
                <a:effectLst/>
                <a:latin typeface="Corbel" panose="020B0503020204020204" pitchFamily="34" charset="0"/>
              </a:rPr>
              <a:t>Nigeria’s pension fund assets have surpassed the N25tn threshold, closing August 2025 at N25.89 trillion. An analysis of the August report revealed that Federal Government securities continued to dominate the investment mix, with allocations valued at N15.82 trillion.  </a:t>
            </a:r>
            <a:r>
              <a:rPr lang="en-GB" sz="1600" b="0" i="0" u="none" strike="noStrike" dirty="0">
                <a:solidFill>
                  <a:srgbClr val="000000"/>
                </a:solidFill>
                <a:effectLst/>
                <a:latin typeface="Corbel" panose="020B0503020204020204" pitchFamily="34" charset="0"/>
                <a:hlinkClick r:id="rId8"/>
              </a:rPr>
              <a:t>Read More</a:t>
            </a:r>
            <a:endParaRPr lang="en-NG" sz="1600" dirty="0">
              <a:latin typeface="Corbel" panose="020B0503020204020204" pitchFamily="34" charset="0"/>
            </a:endParaRPr>
          </a:p>
        </p:txBody>
      </p:sp>
    </p:spTree>
    <p:extLst>
      <p:ext uri="{BB962C8B-B14F-4D97-AF65-F5344CB8AC3E}">
        <p14:creationId xmlns:p14="http://schemas.microsoft.com/office/powerpoint/2010/main" val="15671170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5" name="Straight Connector 54">
            <a:extLst>
              <a:ext uri="{FF2B5EF4-FFF2-40B4-BE49-F238E27FC236}">
                <a16:creationId xmlns:a16="http://schemas.microsoft.com/office/drawing/2014/main" id="{1477CE99-586A-8615-E2E6-6F490D555A37}"/>
              </a:ext>
            </a:extLst>
          </p:cNvPr>
          <p:cNvCxnSpPr>
            <a:cxnSpLocks/>
          </p:cNvCxnSpPr>
          <p:nvPr/>
        </p:nvCxnSpPr>
        <p:spPr>
          <a:xfrm>
            <a:off x="292079" y="4783671"/>
            <a:ext cx="1000897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20FF77A8-D542-6A7A-9BBF-4A622ADE312E}"/>
              </a:ext>
            </a:extLst>
          </p:cNvPr>
          <p:cNvSpPr txBox="1"/>
          <p:nvPr/>
        </p:nvSpPr>
        <p:spPr>
          <a:xfrm>
            <a:off x="261166" y="44604"/>
            <a:ext cx="5515165" cy="461665"/>
          </a:xfrm>
          <a:prstGeom prst="rect">
            <a:avLst/>
          </a:prstGeom>
          <a:noFill/>
        </p:spPr>
        <p:txBody>
          <a:bodyPr wrap="square" rtlCol="0">
            <a:spAutoFit/>
          </a:bodyPr>
          <a:lstStyle/>
          <a:p>
            <a:r>
              <a:rPr lang="en-US" sz="2400" b="1" i="0" u="none" strike="noStrike" dirty="0">
                <a:solidFill>
                  <a:srgbClr val="FF0000"/>
                </a:solidFill>
                <a:effectLst/>
                <a:latin typeface="Corbel" panose="020B0503020204020204" pitchFamily="34" charset="0"/>
              </a:rPr>
              <a:t>FUND PERFORMANCE - SEPTEMBER</a:t>
            </a:r>
            <a:endParaRPr lang="en-NG" sz="2400" dirty="0">
              <a:solidFill>
                <a:srgbClr val="FF0000"/>
              </a:solidFill>
              <a:latin typeface="Corbel" panose="020B0503020204020204" pitchFamily="34" charset="0"/>
            </a:endParaRPr>
          </a:p>
        </p:txBody>
      </p:sp>
      <p:graphicFrame>
        <p:nvGraphicFramePr>
          <p:cNvPr id="22" name="Table 21">
            <a:extLst>
              <a:ext uri="{FF2B5EF4-FFF2-40B4-BE49-F238E27FC236}">
                <a16:creationId xmlns:a16="http://schemas.microsoft.com/office/drawing/2014/main" id="{E819DEB0-883C-E1E9-C296-6A011E90FCB8}"/>
              </a:ext>
            </a:extLst>
          </p:cNvPr>
          <p:cNvGraphicFramePr>
            <a:graphicFrameLocks noGrp="1"/>
          </p:cNvGraphicFramePr>
          <p:nvPr>
            <p:extLst>
              <p:ext uri="{D42A27DB-BD31-4B8C-83A1-F6EECF244321}">
                <p14:modId xmlns:p14="http://schemas.microsoft.com/office/powerpoint/2010/main" val="915063304"/>
              </p:ext>
            </p:extLst>
          </p:nvPr>
        </p:nvGraphicFramePr>
        <p:xfrm>
          <a:off x="395393" y="524138"/>
          <a:ext cx="9905659" cy="4025557"/>
        </p:xfrm>
        <a:graphic>
          <a:graphicData uri="http://schemas.openxmlformats.org/drawingml/2006/table">
            <a:tbl>
              <a:tblPr firstRow="1" bandRow="1">
                <a:tableStyleId>{0E3FDE45-AF77-4B5C-9715-49D594BDF05E}</a:tableStyleId>
              </a:tblPr>
              <a:tblGrid>
                <a:gridCol w="2258351">
                  <a:extLst>
                    <a:ext uri="{9D8B030D-6E8A-4147-A177-3AD203B41FA5}">
                      <a16:colId xmlns:a16="http://schemas.microsoft.com/office/drawing/2014/main" val="3505551382"/>
                    </a:ext>
                  </a:extLst>
                </a:gridCol>
                <a:gridCol w="1086875">
                  <a:extLst>
                    <a:ext uri="{9D8B030D-6E8A-4147-A177-3AD203B41FA5}">
                      <a16:colId xmlns:a16="http://schemas.microsoft.com/office/drawing/2014/main" val="2035908049"/>
                    </a:ext>
                  </a:extLst>
                </a:gridCol>
                <a:gridCol w="1179374">
                  <a:extLst>
                    <a:ext uri="{9D8B030D-6E8A-4147-A177-3AD203B41FA5}">
                      <a16:colId xmlns:a16="http://schemas.microsoft.com/office/drawing/2014/main" val="3090065196"/>
                    </a:ext>
                  </a:extLst>
                </a:gridCol>
                <a:gridCol w="1086875">
                  <a:extLst>
                    <a:ext uri="{9D8B030D-6E8A-4147-A177-3AD203B41FA5}">
                      <a16:colId xmlns:a16="http://schemas.microsoft.com/office/drawing/2014/main" val="2624426384"/>
                    </a:ext>
                  </a:extLst>
                </a:gridCol>
                <a:gridCol w="1156250">
                  <a:extLst>
                    <a:ext uri="{9D8B030D-6E8A-4147-A177-3AD203B41FA5}">
                      <a16:colId xmlns:a16="http://schemas.microsoft.com/office/drawing/2014/main" val="892535675"/>
                    </a:ext>
                  </a:extLst>
                </a:gridCol>
                <a:gridCol w="1063750">
                  <a:extLst>
                    <a:ext uri="{9D8B030D-6E8A-4147-A177-3AD203B41FA5}">
                      <a16:colId xmlns:a16="http://schemas.microsoft.com/office/drawing/2014/main" val="2346001504"/>
                    </a:ext>
                  </a:extLst>
                </a:gridCol>
                <a:gridCol w="1110001">
                  <a:extLst>
                    <a:ext uri="{9D8B030D-6E8A-4147-A177-3AD203B41FA5}">
                      <a16:colId xmlns:a16="http://schemas.microsoft.com/office/drawing/2014/main" val="3510723330"/>
                    </a:ext>
                  </a:extLst>
                </a:gridCol>
                <a:gridCol w="964183">
                  <a:extLst>
                    <a:ext uri="{9D8B030D-6E8A-4147-A177-3AD203B41FA5}">
                      <a16:colId xmlns:a16="http://schemas.microsoft.com/office/drawing/2014/main" val="847857780"/>
                    </a:ext>
                  </a:extLst>
                </a:gridCol>
              </a:tblGrid>
              <a:tr h="637380">
                <a:tc>
                  <a:txBody>
                    <a:bodyPr/>
                    <a:lstStyle/>
                    <a:p>
                      <a:endParaRPr lang="en-NG" sz="1700" dirty="0"/>
                    </a:p>
                  </a:txBody>
                  <a:tcPr/>
                </a:tc>
                <a:tc>
                  <a:txBody>
                    <a:bodyPr/>
                    <a:lstStyle/>
                    <a:p>
                      <a:pPr algn="ctr"/>
                      <a:r>
                        <a:rPr lang="en-GB" sz="1700" dirty="0"/>
                        <a:t>Fund I</a:t>
                      </a:r>
                      <a:endParaRPr lang="en-NG" sz="1700" dirty="0"/>
                    </a:p>
                  </a:txBody>
                  <a:tcPr/>
                </a:tc>
                <a:tc>
                  <a:txBody>
                    <a:bodyPr/>
                    <a:lstStyle/>
                    <a:p>
                      <a:pPr algn="ctr"/>
                      <a:r>
                        <a:rPr lang="en-GB" sz="1700" dirty="0"/>
                        <a:t>Fund II</a:t>
                      </a:r>
                      <a:endParaRPr lang="en-NG" sz="1700" dirty="0"/>
                    </a:p>
                  </a:txBody>
                  <a:tcPr/>
                </a:tc>
                <a:tc>
                  <a:txBody>
                    <a:bodyPr/>
                    <a:lstStyle/>
                    <a:p>
                      <a:pPr algn="ctr"/>
                      <a:r>
                        <a:rPr lang="en-GB" sz="1700" dirty="0"/>
                        <a:t>Fund III</a:t>
                      </a:r>
                      <a:endParaRPr lang="en-NG" sz="1700" dirty="0"/>
                    </a:p>
                  </a:txBody>
                  <a:tcPr/>
                </a:tc>
                <a:tc>
                  <a:txBody>
                    <a:bodyPr/>
                    <a:lstStyle/>
                    <a:p>
                      <a:pPr algn="ctr"/>
                      <a:r>
                        <a:rPr lang="en-GB" sz="1700" dirty="0"/>
                        <a:t>Fund IV</a:t>
                      </a:r>
                      <a:endParaRPr lang="en-NG" sz="1700" dirty="0"/>
                    </a:p>
                  </a:txBody>
                  <a:tcPr/>
                </a:tc>
                <a:tc>
                  <a:txBody>
                    <a:bodyPr/>
                    <a:lstStyle/>
                    <a:p>
                      <a:pPr algn="ctr"/>
                      <a:r>
                        <a:rPr lang="en-GB" sz="1700" dirty="0"/>
                        <a:t>Fund V</a:t>
                      </a:r>
                      <a:endParaRPr lang="en-NG" sz="1700" dirty="0"/>
                    </a:p>
                  </a:txBody>
                  <a:tcPr/>
                </a:tc>
                <a:tc>
                  <a:txBody>
                    <a:bodyPr/>
                    <a:lstStyle/>
                    <a:p>
                      <a:pPr algn="ctr"/>
                      <a:r>
                        <a:rPr lang="en-GB" sz="1700" dirty="0"/>
                        <a:t>Fund VI (Active)</a:t>
                      </a:r>
                      <a:endParaRPr lang="en-NG" sz="1700" dirty="0"/>
                    </a:p>
                  </a:txBody>
                  <a:tcPr/>
                </a:tc>
                <a:tc>
                  <a:txBody>
                    <a:bodyPr/>
                    <a:lstStyle/>
                    <a:p>
                      <a:pPr algn="ctr"/>
                      <a:r>
                        <a:rPr lang="en-GB" sz="1700" dirty="0"/>
                        <a:t>Fund VI (Retiree)</a:t>
                      </a:r>
                      <a:endParaRPr lang="en-NG" sz="1700" dirty="0"/>
                    </a:p>
                  </a:txBody>
                  <a:tcPr/>
                </a:tc>
                <a:extLst>
                  <a:ext uri="{0D108BD9-81ED-4DB2-BD59-A6C34878D82A}">
                    <a16:rowId xmlns:a16="http://schemas.microsoft.com/office/drawing/2014/main" val="1944101762"/>
                  </a:ext>
                </a:extLst>
              </a:tr>
              <a:tr h="436102">
                <a:tc>
                  <a:txBody>
                    <a:bodyPr/>
                    <a:lstStyle/>
                    <a:p>
                      <a:r>
                        <a:rPr lang="en-GB" sz="1700" dirty="0">
                          <a:latin typeface="Corbel" panose="020B0503020204020204" pitchFamily="34" charset="0"/>
                        </a:rPr>
                        <a:t>Performance (%)</a:t>
                      </a:r>
                      <a:endParaRPr lang="en-NG" sz="1700" dirty="0">
                        <a:latin typeface="Corbel" panose="020B0503020204020204" pitchFamily="34" charset="0"/>
                      </a:endParaRPr>
                    </a:p>
                  </a:txBody>
                  <a:tcPr/>
                </a:tc>
                <a:tc>
                  <a:txBody>
                    <a:bodyPr/>
                    <a:lstStyle/>
                    <a:p>
                      <a:pPr algn="ctr"/>
                      <a:r>
                        <a:rPr lang="en-GB" sz="1700" dirty="0">
                          <a:latin typeface="Corbel" panose="020B0503020204020204" pitchFamily="34" charset="0"/>
                        </a:rPr>
                        <a:t>0.94%</a:t>
                      </a:r>
                      <a:endParaRPr lang="en-NG" sz="1700" dirty="0">
                        <a:latin typeface="Corbel" panose="020B0503020204020204" pitchFamily="34" charset="0"/>
                      </a:endParaRPr>
                    </a:p>
                  </a:txBody>
                  <a:tcPr/>
                </a:tc>
                <a:tc>
                  <a:txBody>
                    <a:bodyPr/>
                    <a:lstStyle/>
                    <a:p>
                      <a:pPr algn="ctr"/>
                      <a:r>
                        <a:rPr lang="en-GB" sz="1700" dirty="0">
                          <a:latin typeface="Corbel" panose="020B0503020204020204" pitchFamily="34" charset="0"/>
                        </a:rPr>
                        <a:t>0.74%</a:t>
                      </a:r>
                      <a:endParaRPr lang="en-NG" sz="1700" dirty="0">
                        <a:latin typeface="Corbel" panose="020B0503020204020204" pitchFamily="34" charset="0"/>
                      </a:endParaRPr>
                    </a:p>
                  </a:txBody>
                  <a:tcPr/>
                </a:tc>
                <a:tc>
                  <a:txBody>
                    <a:bodyPr/>
                    <a:lstStyle/>
                    <a:p>
                      <a:pPr algn="ctr"/>
                      <a:r>
                        <a:rPr lang="en-GB" sz="1700" dirty="0">
                          <a:latin typeface="Corbel" panose="020B0503020204020204" pitchFamily="34" charset="0"/>
                        </a:rPr>
                        <a:t>1.12%</a:t>
                      </a:r>
                      <a:endParaRPr lang="en-NG" sz="1700" dirty="0">
                        <a:latin typeface="Corbel" panose="020B0503020204020204" pitchFamily="34" charset="0"/>
                      </a:endParaRPr>
                    </a:p>
                  </a:txBody>
                  <a:tcPr/>
                </a:tc>
                <a:tc>
                  <a:txBody>
                    <a:bodyPr/>
                    <a:lstStyle/>
                    <a:p>
                      <a:pPr algn="ctr"/>
                      <a:r>
                        <a:rPr lang="en-GB" sz="1700" dirty="0">
                          <a:latin typeface="Corbel" panose="020B0503020204020204" pitchFamily="34" charset="0"/>
                        </a:rPr>
                        <a:t>1.31%</a:t>
                      </a:r>
                      <a:endParaRPr lang="en-NG" sz="1700" dirty="0">
                        <a:latin typeface="Corbel" panose="020B0503020204020204" pitchFamily="34" charset="0"/>
                      </a:endParaRPr>
                    </a:p>
                  </a:txBody>
                  <a:tcPr/>
                </a:tc>
                <a:tc>
                  <a:txBody>
                    <a:bodyPr/>
                    <a:lstStyle/>
                    <a:p>
                      <a:pPr algn="ctr"/>
                      <a:r>
                        <a:rPr lang="en-GB" sz="1700" dirty="0">
                          <a:latin typeface="Corbel" panose="020B0503020204020204" pitchFamily="34" charset="0"/>
                        </a:rPr>
                        <a:t>1.38%</a:t>
                      </a:r>
                      <a:endParaRPr lang="en-NG" sz="1700" dirty="0">
                        <a:latin typeface="Corbel" panose="020B0503020204020204" pitchFamily="34" charset="0"/>
                      </a:endParaRPr>
                    </a:p>
                  </a:txBody>
                  <a:tcPr/>
                </a:tc>
                <a:tc>
                  <a:txBody>
                    <a:bodyPr/>
                    <a:lstStyle/>
                    <a:p>
                      <a:pPr algn="ctr"/>
                      <a:r>
                        <a:rPr lang="en-GB" sz="1700" dirty="0">
                          <a:latin typeface="Corbel" panose="020B0503020204020204" pitchFamily="34" charset="0"/>
                        </a:rPr>
                        <a:t>2.47%</a:t>
                      </a:r>
                      <a:endParaRPr lang="en-NG" sz="1700" dirty="0">
                        <a:latin typeface="Corbel" panose="020B0503020204020204" pitchFamily="34" charset="0"/>
                      </a:endParaRPr>
                    </a:p>
                  </a:txBody>
                  <a:tcPr/>
                </a:tc>
                <a:tc>
                  <a:txBody>
                    <a:bodyPr/>
                    <a:lstStyle/>
                    <a:p>
                      <a:pPr algn="ctr"/>
                      <a:r>
                        <a:rPr lang="en-GB" sz="1700" dirty="0">
                          <a:latin typeface="Corbel" panose="020B0503020204020204" pitchFamily="34" charset="0"/>
                        </a:rPr>
                        <a:t>1.46%</a:t>
                      </a:r>
                      <a:endParaRPr lang="en-NG" sz="1700" dirty="0">
                        <a:latin typeface="Corbel" panose="020B0503020204020204" pitchFamily="34" charset="0"/>
                      </a:endParaRPr>
                    </a:p>
                  </a:txBody>
                  <a:tcPr/>
                </a:tc>
                <a:extLst>
                  <a:ext uri="{0D108BD9-81ED-4DB2-BD59-A6C34878D82A}">
                    <a16:rowId xmlns:a16="http://schemas.microsoft.com/office/drawing/2014/main" val="3833574687"/>
                  </a:ext>
                </a:extLst>
              </a:tr>
              <a:tr h="436102">
                <a:tc gridSpan="8">
                  <a:txBody>
                    <a:bodyPr/>
                    <a:lstStyle/>
                    <a:p>
                      <a:r>
                        <a:rPr lang="en-GB" sz="1700" dirty="0">
                          <a:solidFill>
                            <a:srgbClr val="FF0000"/>
                          </a:solidFill>
                          <a:latin typeface="Corbel" panose="020B0503020204020204" pitchFamily="34" charset="0"/>
                        </a:rPr>
                        <a:t>Allocation</a:t>
                      </a:r>
                      <a:endParaRPr lang="en-NG" sz="1700" dirty="0">
                        <a:solidFill>
                          <a:srgbClr val="FF0000"/>
                        </a:solidFill>
                        <a:latin typeface="Corbel" panose="020B0503020204020204" pitchFamily="34" charset="0"/>
                      </a:endParaRPr>
                    </a:p>
                  </a:txBody>
                  <a:tcPr/>
                </a:tc>
                <a:tc hMerge="1">
                  <a:txBody>
                    <a:bodyPr/>
                    <a:lstStyle/>
                    <a:p>
                      <a:pPr algn="ctr"/>
                      <a:endParaRPr lang="en-NG" sz="2000" dirty="0">
                        <a:latin typeface="Corbel" panose="020B0503020204020204" pitchFamily="34" charset="0"/>
                      </a:endParaRPr>
                    </a:p>
                  </a:txBody>
                  <a:tcPr/>
                </a:tc>
                <a:tc hMerge="1">
                  <a:txBody>
                    <a:bodyPr/>
                    <a:lstStyle/>
                    <a:p>
                      <a:pPr algn="ctr"/>
                      <a:endParaRPr lang="en-NG" sz="2000" dirty="0">
                        <a:latin typeface="Corbel" panose="020B0503020204020204" pitchFamily="34" charset="0"/>
                      </a:endParaRPr>
                    </a:p>
                  </a:txBody>
                  <a:tcPr/>
                </a:tc>
                <a:tc hMerge="1">
                  <a:txBody>
                    <a:bodyPr/>
                    <a:lstStyle/>
                    <a:p>
                      <a:pPr algn="ctr"/>
                      <a:endParaRPr lang="en-NG" sz="2000" dirty="0">
                        <a:latin typeface="Corbel" panose="020B0503020204020204" pitchFamily="34" charset="0"/>
                      </a:endParaRPr>
                    </a:p>
                  </a:txBody>
                  <a:tcPr/>
                </a:tc>
                <a:tc hMerge="1">
                  <a:txBody>
                    <a:bodyPr/>
                    <a:lstStyle/>
                    <a:p>
                      <a:pPr algn="ctr"/>
                      <a:endParaRPr lang="en-NG" sz="2000" dirty="0">
                        <a:latin typeface="Corbel" panose="020B0503020204020204" pitchFamily="34" charset="0"/>
                      </a:endParaRPr>
                    </a:p>
                  </a:txBody>
                  <a:tcPr/>
                </a:tc>
                <a:tc hMerge="1">
                  <a:txBody>
                    <a:bodyPr/>
                    <a:lstStyle/>
                    <a:p>
                      <a:pPr algn="ctr"/>
                      <a:endParaRPr lang="en-NG" sz="2000" dirty="0">
                        <a:latin typeface="Corbel" panose="020B0503020204020204" pitchFamily="34" charset="0"/>
                      </a:endParaRPr>
                    </a:p>
                  </a:txBody>
                  <a:tcPr/>
                </a:tc>
                <a:tc hMerge="1">
                  <a:txBody>
                    <a:bodyPr/>
                    <a:lstStyle/>
                    <a:p>
                      <a:pPr algn="ctr"/>
                      <a:endParaRPr lang="en-NG" sz="2000" dirty="0">
                        <a:latin typeface="Corbel" panose="020B0503020204020204" pitchFamily="34" charset="0"/>
                      </a:endParaRPr>
                    </a:p>
                  </a:txBody>
                  <a:tcPr/>
                </a:tc>
                <a:tc hMerge="1">
                  <a:txBody>
                    <a:bodyPr/>
                    <a:lstStyle/>
                    <a:p>
                      <a:pPr algn="ctr"/>
                      <a:endParaRPr lang="en-NG" sz="2000" dirty="0">
                        <a:latin typeface="Corbel" panose="020B0503020204020204" pitchFamily="34" charset="0"/>
                      </a:endParaRPr>
                    </a:p>
                  </a:txBody>
                  <a:tcPr/>
                </a:tc>
                <a:extLst>
                  <a:ext uri="{0D108BD9-81ED-4DB2-BD59-A6C34878D82A}">
                    <a16:rowId xmlns:a16="http://schemas.microsoft.com/office/drawing/2014/main" val="2723432026"/>
                  </a:ext>
                </a:extLst>
              </a:tr>
              <a:tr h="436102">
                <a:tc>
                  <a:txBody>
                    <a:bodyPr/>
                    <a:lstStyle/>
                    <a:p>
                      <a:r>
                        <a:rPr lang="en-GB" sz="1700" dirty="0">
                          <a:latin typeface="Corbel" panose="020B0503020204020204" pitchFamily="34" charset="0"/>
                        </a:rPr>
                        <a:t>Bonds</a:t>
                      </a:r>
                      <a:endParaRPr lang="en-NG" sz="1700" dirty="0">
                        <a:latin typeface="Corbel" panose="020B0503020204020204" pitchFamily="34" charset="0"/>
                      </a:endParaRPr>
                    </a:p>
                  </a:txBody>
                  <a:tcPr/>
                </a:tc>
                <a:tc>
                  <a:txBody>
                    <a:bodyPr/>
                    <a:lstStyle/>
                    <a:p>
                      <a:pPr algn="ctr"/>
                      <a:r>
                        <a:rPr lang="en-GB" sz="1700" dirty="0">
                          <a:latin typeface="Corbel" panose="020B0503020204020204" pitchFamily="34" charset="0"/>
                        </a:rPr>
                        <a:t>30.8%</a:t>
                      </a:r>
                      <a:endParaRPr lang="en-NG" sz="1700" dirty="0">
                        <a:latin typeface="Corbel" panose="020B0503020204020204" pitchFamily="34" charset="0"/>
                      </a:endParaRPr>
                    </a:p>
                  </a:txBody>
                  <a:tcPr/>
                </a:tc>
                <a:tc>
                  <a:txBody>
                    <a:bodyPr/>
                    <a:lstStyle/>
                    <a:p>
                      <a:pPr algn="ctr"/>
                      <a:r>
                        <a:rPr lang="en-GB" sz="1700" dirty="0">
                          <a:latin typeface="Corbel" panose="020B0503020204020204" pitchFamily="34" charset="0"/>
                        </a:rPr>
                        <a:t>58.4%</a:t>
                      </a:r>
                      <a:endParaRPr lang="en-NG" sz="1700" dirty="0">
                        <a:latin typeface="Corbel" panose="020B0503020204020204" pitchFamily="34" charset="0"/>
                      </a:endParaRPr>
                    </a:p>
                  </a:txBody>
                  <a:tcPr/>
                </a:tc>
                <a:tc>
                  <a:txBody>
                    <a:bodyPr/>
                    <a:lstStyle/>
                    <a:p>
                      <a:pPr algn="ctr"/>
                      <a:r>
                        <a:rPr lang="en-GB" sz="1700" dirty="0">
                          <a:latin typeface="Corbel" panose="020B0503020204020204" pitchFamily="34" charset="0"/>
                        </a:rPr>
                        <a:t>64.0%</a:t>
                      </a:r>
                      <a:endParaRPr lang="en-NG" sz="1700" dirty="0">
                        <a:latin typeface="Corbel" panose="020B0503020204020204" pitchFamily="34" charset="0"/>
                      </a:endParaRPr>
                    </a:p>
                  </a:txBody>
                  <a:tcPr/>
                </a:tc>
                <a:tc>
                  <a:txBody>
                    <a:bodyPr/>
                    <a:lstStyle/>
                    <a:p>
                      <a:pPr algn="ctr"/>
                      <a:r>
                        <a:rPr lang="en-GB" sz="1700" dirty="0">
                          <a:latin typeface="Corbel" panose="020B0503020204020204" pitchFamily="34" charset="0"/>
                        </a:rPr>
                        <a:t>65.6%</a:t>
                      </a:r>
                      <a:endParaRPr lang="en-NG" sz="1700" dirty="0">
                        <a:latin typeface="Corbel" panose="020B0503020204020204" pitchFamily="34" charset="0"/>
                      </a:endParaRPr>
                    </a:p>
                  </a:txBody>
                  <a:tcPr/>
                </a:tc>
                <a:tc>
                  <a:txBody>
                    <a:bodyPr/>
                    <a:lstStyle/>
                    <a:p>
                      <a:pPr algn="ctr"/>
                      <a:r>
                        <a:rPr lang="en-GB" sz="1700" dirty="0">
                          <a:latin typeface="Corbel" panose="020B0503020204020204" pitchFamily="34" charset="0"/>
                        </a:rPr>
                        <a:t>42.0%</a:t>
                      </a:r>
                      <a:endParaRPr lang="en-NG" sz="1700" dirty="0">
                        <a:latin typeface="Corbel" panose="020B0503020204020204" pitchFamily="34" charset="0"/>
                      </a:endParaRPr>
                    </a:p>
                  </a:txBody>
                  <a:tcPr/>
                </a:tc>
                <a:tc>
                  <a:txBody>
                    <a:bodyPr/>
                    <a:lstStyle/>
                    <a:p>
                      <a:pPr algn="ctr"/>
                      <a:r>
                        <a:rPr lang="en-GB" sz="1700" dirty="0">
                          <a:latin typeface="Corbel" panose="020B0503020204020204" pitchFamily="34" charset="0"/>
                        </a:rPr>
                        <a:t>36.8%</a:t>
                      </a:r>
                      <a:endParaRPr lang="en-NG" sz="1700" dirty="0">
                        <a:latin typeface="Corbel" panose="020B0503020204020204" pitchFamily="34" charset="0"/>
                      </a:endParaRPr>
                    </a:p>
                  </a:txBody>
                  <a:tcPr/>
                </a:tc>
                <a:tc>
                  <a:txBody>
                    <a:bodyPr/>
                    <a:lstStyle/>
                    <a:p>
                      <a:pPr algn="ctr"/>
                      <a:r>
                        <a:rPr lang="en-GB" sz="1700" dirty="0">
                          <a:latin typeface="Corbel" panose="020B0503020204020204" pitchFamily="34" charset="0"/>
                        </a:rPr>
                        <a:t>-</a:t>
                      </a:r>
                      <a:endParaRPr lang="en-NG" sz="1700" dirty="0">
                        <a:latin typeface="Corbel" panose="020B0503020204020204" pitchFamily="34" charset="0"/>
                      </a:endParaRPr>
                    </a:p>
                  </a:txBody>
                  <a:tcPr/>
                </a:tc>
                <a:extLst>
                  <a:ext uri="{0D108BD9-81ED-4DB2-BD59-A6C34878D82A}">
                    <a16:rowId xmlns:a16="http://schemas.microsoft.com/office/drawing/2014/main" val="3875658240"/>
                  </a:ext>
                </a:extLst>
              </a:tr>
              <a:tr h="436102">
                <a:tc>
                  <a:txBody>
                    <a:bodyPr/>
                    <a:lstStyle/>
                    <a:p>
                      <a:r>
                        <a:rPr lang="en-GB" sz="1700" dirty="0">
                          <a:latin typeface="Corbel" panose="020B0503020204020204" pitchFamily="34" charset="0"/>
                        </a:rPr>
                        <a:t>Equities</a:t>
                      </a:r>
                      <a:endParaRPr lang="en-NG" sz="1700" dirty="0">
                        <a:latin typeface="Corbel" panose="020B0503020204020204" pitchFamily="34" charset="0"/>
                      </a:endParaRPr>
                    </a:p>
                  </a:txBody>
                  <a:tcPr/>
                </a:tc>
                <a:tc>
                  <a:txBody>
                    <a:bodyPr/>
                    <a:lstStyle/>
                    <a:p>
                      <a:pPr algn="ctr"/>
                      <a:r>
                        <a:rPr lang="en-GB" sz="1700" dirty="0">
                          <a:latin typeface="Corbel" panose="020B0503020204020204" pitchFamily="34" charset="0"/>
                        </a:rPr>
                        <a:t>19.7%</a:t>
                      </a:r>
                      <a:endParaRPr lang="en-NG" sz="1700" dirty="0">
                        <a:latin typeface="Corbel" panose="020B0503020204020204" pitchFamily="34" charset="0"/>
                      </a:endParaRPr>
                    </a:p>
                  </a:txBody>
                  <a:tcPr/>
                </a:tc>
                <a:tc>
                  <a:txBody>
                    <a:bodyPr/>
                    <a:lstStyle/>
                    <a:p>
                      <a:pPr algn="ctr"/>
                      <a:r>
                        <a:rPr lang="en-GB" sz="1700" dirty="0">
                          <a:latin typeface="Corbel" panose="020B0503020204020204" pitchFamily="34" charset="0"/>
                        </a:rPr>
                        <a:t>15.2%</a:t>
                      </a:r>
                      <a:endParaRPr lang="en-NG" sz="1700" dirty="0">
                        <a:latin typeface="Corbel" panose="020B0503020204020204" pitchFamily="34" charset="0"/>
                      </a:endParaRPr>
                    </a:p>
                  </a:txBody>
                  <a:tcPr/>
                </a:tc>
                <a:tc>
                  <a:txBody>
                    <a:bodyPr/>
                    <a:lstStyle/>
                    <a:p>
                      <a:pPr algn="ctr"/>
                      <a:r>
                        <a:rPr lang="en-GB" sz="1700" dirty="0">
                          <a:latin typeface="Corbel" panose="020B0503020204020204" pitchFamily="34" charset="0"/>
                        </a:rPr>
                        <a:t>9.7%</a:t>
                      </a:r>
                      <a:endParaRPr lang="en-NG" sz="1700" dirty="0">
                        <a:latin typeface="Corbel" panose="020B0503020204020204" pitchFamily="34" charset="0"/>
                      </a:endParaRPr>
                    </a:p>
                  </a:txBody>
                  <a:tcPr/>
                </a:tc>
                <a:tc>
                  <a:txBody>
                    <a:bodyPr/>
                    <a:lstStyle/>
                    <a:p>
                      <a:pPr algn="ctr"/>
                      <a:r>
                        <a:rPr lang="en-GB" sz="1700" dirty="0">
                          <a:latin typeface="Corbel" panose="020B0503020204020204" pitchFamily="34" charset="0"/>
                        </a:rPr>
                        <a:t>-</a:t>
                      </a:r>
                      <a:endParaRPr lang="en-NG" sz="1700" dirty="0">
                        <a:latin typeface="Corbel" panose="020B0503020204020204" pitchFamily="34" charset="0"/>
                      </a:endParaRPr>
                    </a:p>
                  </a:txBody>
                  <a:tcPr/>
                </a:tc>
                <a:tc>
                  <a:txBody>
                    <a:bodyPr/>
                    <a:lstStyle/>
                    <a:p>
                      <a:pPr algn="ctr"/>
                      <a:r>
                        <a:rPr lang="en-GB" sz="1700" dirty="0">
                          <a:latin typeface="Corbel" panose="020B0503020204020204" pitchFamily="34" charset="0"/>
                        </a:rPr>
                        <a:t>-</a:t>
                      </a:r>
                      <a:endParaRPr lang="en-NG" sz="1700" dirty="0">
                        <a:latin typeface="Corbel" panose="020B0503020204020204" pitchFamily="34" charset="0"/>
                      </a:endParaRPr>
                    </a:p>
                  </a:txBody>
                  <a:tcPr/>
                </a:tc>
                <a:tc>
                  <a:txBody>
                    <a:bodyPr/>
                    <a:lstStyle/>
                    <a:p>
                      <a:pPr algn="ctr"/>
                      <a:r>
                        <a:rPr lang="en-GB" sz="1700" dirty="0">
                          <a:latin typeface="Corbel" panose="020B0503020204020204" pitchFamily="34" charset="0"/>
                        </a:rPr>
                        <a:t>-</a:t>
                      </a:r>
                      <a:endParaRPr lang="en-NG" sz="1700" dirty="0">
                        <a:latin typeface="Corbel" panose="020B0503020204020204" pitchFamily="34" charset="0"/>
                      </a:endParaRPr>
                    </a:p>
                  </a:txBody>
                  <a:tcPr/>
                </a:tc>
                <a:tc>
                  <a:txBody>
                    <a:bodyPr/>
                    <a:lstStyle/>
                    <a:p>
                      <a:pPr algn="ctr"/>
                      <a:r>
                        <a:rPr lang="en-GB" sz="1700" dirty="0">
                          <a:latin typeface="Corbel" panose="020B0503020204020204" pitchFamily="34" charset="0"/>
                        </a:rPr>
                        <a:t>-</a:t>
                      </a:r>
                      <a:endParaRPr lang="en-NG" sz="1700" dirty="0">
                        <a:latin typeface="Corbel" panose="020B0503020204020204" pitchFamily="34" charset="0"/>
                      </a:endParaRPr>
                    </a:p>
                  </a:txBody>
                  <a:tcPr/>
                </a:tc>
                <a:extLst>
                  <a:ext uri="{0D108BD9-81ED-4DB2-BD59-A6C34878D82A}">
                    <a16:rowId xmlns:a16="http://schemas.microsoft.com/office/drawing/2014/main" val="1306511267"/>
                  </a:ext>
                </a:extLst>
              </a:tr>
              <a:tr h="771565">
                <a:tc>
                  <a:txBody>
                    <a:bodyPr/>
                    <a:lstStyle/>
                    <a:p>
                      <a:r>
                        <a:rPr lang="en-GB" sz="1700" dirty="0">
                          <a:latin typeface="Corbel" panose="020B0503020204020204" pitchFamily="34" charset="0"/>
                        </a:rPr>
                        <a:t>Money Market/</a:t>
                      </a:r>
                      <a:r>
                        <a:rPr lang="en-GB" sz="1700" dirty="0" err="1">
                          <a:latin typeface="Corbel" panose="020B0503020204020204" pitchFamily="34" charset="0"/>
                        </a:rPr>
                        <a:t>Tbills</a:t>
                      </a:r>
                      <a:endParaRPr lang="en-NG" sz="1700" dirty="0">
                        <a:latin typeface="Corbel" panose="020B0503020204020204" pitchFamily="34" charset="0"/>
                      </a:endParaRPr>
                    </a:p>
                  </a:txBody>
                  <a:tcPr/>
                </a:tc>
                <a:tc>
                  <a:txBody>
                    <a:bodyPr/>
                    <a:lstStyle/>
                    <a:p>
                      <a:pPr algn="ctr"/>
                      <a:r>
                        <a:rPr lang="en-GB" sz="1700" dirty="0">
                          <a:latin typeface="Corbel" panose="020B0503020204020204" pitchFamily="34" charset="0"/>
                        </a:rPr>
                        <a:t>45.1%</a:t>
                      </a:r>
                      <a:endParaRPr lang="en-NG" sz="1700" dirty="0">
                        <a:latin typeface="Corbel" panose="020B0503020204020204" pitchFamily="34" charset="0"/>
                      </a:endParaRPr>
                    </a:p>
                  </a:txBody>
                  <a:tcPr/>
                </a:tc>
                <a:tc>
                  <a:txBody>
                    <a:bodyPr/>
                    <a:lstStyle/>
                    <a:p>
                      <a:pPr algn="ctr"/>
                      <a:r>
                        <a:rPr lang="en-GB" sz="1700" dirty="0">
                          <a:latin typeface="Corbel" panose="020B0503020204020204" pitchFamily="34" charset="0"/>
                        </a:rPr>
                        <a:t>19.8%</a:t>
                      </a:r>
                      <a:endParaRPr lang="en-NG" sz="1700" dirty="0">
                        <a:latin typeface="Corbel" panose="020B0503020204020204" pitchFamily="34" charset="0"/>
                      </a:endParaRPr>
                    </a:p>
                  </a:txBody>
                  <a:tcPr/>
                </a:tc>
                <a:tc>
                  <a:txBody>
                    <a:bodyPr/>
                    <a:lstStyle/>
                    <a:p>
                      <a:pPr algn="ctr"/>
                      <a:r>
                        <a:rPr lang="en-GB" sz="1700" dirty="0">
                          <a:latin typeface="Corbel" panose="020B0503020204020204" pitchFamily="34" charset="0"/>
                        </a:rPr>
                        <a:t>24.9%</a:t>
                      </a:r>
                      <a:endParaRPr lang="en-NG" sz="1700" dirty="0">
                        <a:latin typeface="Corbel" panose="020B0503020204020204" pitchFamily="34" charset="0"/>
                      </a:endParaRPr>
                    </a:p>
                  </a:txBody>
                  <a:tcPr/>
                </a:tc>
                <a:tc>
                  <a:txBody>
                    <a:bodyPr/>
                    <a:lstStyle/>
                    <a:p>
                      <a:pPr algn="ctr"/>
                      <a:r>
                        <a:rPr lang="en-GB" sz="1700" dirty="0">
                          <a:latin typeface="Corbel" panose="020B0503020204020204" pitchFamily="34" charset="0"/>
                        </a:rPr>
                        <a:t>33.5%</a:t>
                      </a:r>
                      <a:endParaRPr lang="en-NG" sz="1700" dirty="0">
                        <a:latin typeface="Corbel" panose="020B0503020204020204" pitchFamily="34" charset="0"/>
                      </a:endParaRPr>
                    </a:p>
                  </a:txBody>
                  <a:tcPr/>
                </a:tc>
                <a:tc>
                  <a:txBody>
                    <a:bodyPr/>
                    <a:lstStyle/>
                    <a:p>
                      <a:pPr algn="ctr"/>
                      <a:r>
                        <a:rPr lang="en-GB" sz="1700" dirty="0">
                          <a:latin typeface="Corbel" panose="020B0503020204020204" pitchFamily="34" charset="0"/>
                        </a:rPr>
                        <a:t>57.9%</a:t>
                      </a:r>
                      <a:endParaRPr lang="en-NG" sz="1700" dirty="0">
                        <a:latin typeface="Corbel" panose="020B0503020204020204" pitchFamily="34" charset="0"/>
                      </a:endParaRPr>
                    </a:p>
                  </a:txBody>
                  <a:tcPr/>
                </a:tc>
                <a:tc>
                  <a:txBody>
                    <a:bodyPr/>
                    <a:lstStyle/>
                    <a:p>
                      <a:pPr algn="ctr"/>
                      <a:r>
                        <a:rPr lang="en-GB" sz="1700" dirty="0">
                          <a:latin typeface="Corbel" panose="020B0503020204020204" pitchFamily="34" charset="0"/>
                        </a:rPr>
                        <a:t>63.2%</a:t>
                      </a:r>
                      <a:endParaRPr lang="en-NG" sz="1700" dirty="0">
                        <a:latin typeface="Corbel" panose="020B0503020204020204" pitchFamily="34" charset="0"/>
                      </a:endParaRPr>
                    </a:p>
                  </a:txBody>
                  <a:tcPr/>
                </a:tc>
                <a:tc>
                  <a:txBody>
                    <a:bodyPr/>
                    <a:lstStyle/>
                    <a:p>
                      <a:pPr algn="ctr"/>
                      <a:r>
                        <a:rPr lang="en-GB" sz="1700" dirty="0">
                          <a:latin typeface="Corbel" panose="020B0503020204020204" pitchFamily="34" charset="0"/>
                        </a:rPr>
                        <a:t>100%</a:t>
                      </a:r>
                      <a:endParaRPr lang="en-NG" sz="1700" dirty="0">
                        <a:latin typeface="Corbel" panose="020B0503020204020204" pitchFamily="34" charset="0"/>
                      </a:endParaRPr>
                    </a:p>
                  </a:txBody>
                  <a:tcPr/>
                </a:tc>
                <a:extLst>
                  <a:ext uri="{0D108BD9-81ED-4DB2-BD59-A6C34878D82A}">
                    <a16:rowId xmlns:a16="http://schemas.microsoft.com/office/drawing/2014/main" val="350076692"/>
                  </a:ext>
                </a:extLst>
              </a:tr>
              <a:tr h="436102">
                <a:tc>
                  <a:txBody>
                    <a:bodyPr/>
                    <a:lstStyle/>
                    <a:p>
                      <a:r>
                        <a:rPr lang="en-GB" sz="1700" dirty="0">
                          <a:latin typeface="Corbel" panose="020B0503020204020204" pitchFamily="34" charset="0"/>
                        </a:rPr>
                        <a:t>Alternative assets</a:t>
                      </a:r>
                      <a:endParaRPr lang="en-NG" sz="1700" dirty="0">
                        <a:latin typeface="Corbel" panose="020B0503020204020204" pitchFamily="34" charset="0"/>
                      </a:endParaRPr>
                    </a:p>
                  </a:txBody>
                  <a:tcPr/>
                </a:tc>
                <a:tc>
                  <a:txBody>
                    <a:bodyPr/>
                    <a:lstStyle/>
                    <a:p>
                      <a:pPr algn="ctr"/>
                      <a:r>
                        <a:rPr lang="en-GB" sz="1700" dirty="0">
                          <a:latin typeface="Corbel" panose="020B0503020204020204" pitchFamily="34" charset="0"/>
                        </a:rPr>
                        <a:t>4.4%</a:t>
                      </a:r>
                      <a:endParaRPr lang="en-NG" sz="1700" dirty="0">
                        <a:latin typeface="Corbel" panose="020B0503020204020204" pitchFamily="34" charset="0"/>
                      </a:endParaRPr>
                    </a:p>
                  </a:txBody>
                  <a:tcPr/>
                </a:tc>
                <a:tc>
                  <a:txBody>
                    <a:bodyPr/>
                    <a:lstStyle/>
                    <a:p>
                      <a:pPr algn="ctr"/>
                      <a:r>
                        <a:rPr lang="en-GB" sz="1700" dirty="0">
                          <a:latin typeface="Corbel" panose="020B0503020204020204" pitchFamily="34" charset="0"/>
                        </a:rPr>
                        <a:t>6.6%</a:t>
                      </a:r>
                      <a:endParaRPr lang="en-NG" sz="1700" dirty="0">
                        <a:latin typeface="Corbel" panose="020B0503020204020204" pitchFamily="34" charset="0"/>
                      </a:endParaRPr>
                    </a:p>
                  </a:txBody>
                  <a:tcPr/>
                </a:tc>
                <a:tc>
                  <a:txBody>
                    <a:bodyPr/>
                    <a:lstStyle/>
                    <a:p>
                      <a:pPr algn="ctr"/>
                      <a:r>
                        <a:rPr lang="en-GB" sz="1700" dirty="0">
                          <a:latin typeface="Corbel" panose="020B0503020204020204" pitchFamily="34" charset="0"/>
                        </a:rPr>
                        <a:t>1.4%</a:t>
                      </a:r>
                      <a:endParaRPr lang="en-NG" sz="1700" dirty="0">
                        <a:latin typeface="Corbel" panose="020B0503020204020204" pitchFamily="34" charset="0"/>
                      </a:endParaRPr>
                    </a:p>
                  </a:txBody>
                  <a:tcPr/>
                </a:tc>
                <a:tc>
                  <a:txBody>
                    <a:bodyPr/>
                    <a:lstStyle/>
                    <a:p>
                      <a:pPr algn="ctr"/>
                      <a:r>
                        <a:rPr lang="en-GB" sz="1700" dirty="0">
                          <a:latin typeface="Corbel" panose="020B0503020204020204" pitchFamily="34" charset="0"/>
                        </a:rPr>
                        <a:t>0.9%</a:t>
                      </a:r>
                      <a:endParaRPr lang="en-NG" sz="1700" dirty="0">
                        <a:latin typeface="Corbel" panose="020B0503020204020204" pitchFamily="34" charset="0"/>
                      </a:endParaRPr>
                    </a:p>
                  </a:txBody>
                  <a:tcPr/>
                </a:tc>
                <a:tc>
                  <a:txBody>
                    <a:bodyPr/>
                    <a:lstStyle/>
                    <a:p>
                      <a:pPr algn="ctr"/>
                      <a:r>
                        <a:rPr lang="en-GB" sz="1700" dirty="0">
                          <a:latin typeface="Corbel" panose="020B0503020204020204" pitchFamily="34" charset="0"/>
                        </a:rPr>
                        <a:t>-</a:t>
                      </a:r>
                      <a:endParaRPr lang="en-NG" sz="1700" dirty="0">
                        <a:latin typeface="Corbel" panose="020B0503020204020204" pitchFamily="34" charset="0"/>
                      </a:endParaRPr>
                    </a:p>
                  </a:txBody>
                  <a:tcPr/>
                </a:tc>
                <a:tc>
                  <a:txBody>
                    <a:bodyPr/>
                    <a:lstStyle/>
                    <a:p>
                      <a:pPr algn="ctr"/>
                      <a:r>
                        <a:rPr lang="en-GB" sz="1700" dirty="0">
                          <a:latin typeface="Corbel" panose="020B0503020204020204" pitchFamily="34" charset="0"/>
                        </a:rPr>
                        <a:t>-</a:t>
                      </a:r>
                      <a:endParaRPr lang="en-NG" sz="1700" dirty="0">
                        <a:latin typeface="Corbel" panose="020B0503020204020204" pitchFamily="34" charset="0"/>
                      </a:endParaRPr>
                    </a:p>
                  </a:txBody>
                  <a:tcPr/>
                </a:tc>
                <a:tc>
                  <a:txBody>
                    <a:bodyPr/>
                    <a:lstStyle/>
                    <a:p>
                      <a:pPr algn="ctr"/>
                      <a:r>
                        <a:rPr lang="en-GB" sz="1700" dirty="0">
                          <a:latin typeface="Corbel" panose="020B0503020204020204" pitchFamily="34" charset="0"/>
                        </a:rPr>
                        <a:t>-</a:t>
                      </a:r>
                      <a:endParaRPr lang="en-NG" sz="1700" dirty="0">
                        <a:latin typeface="Corbel" panose="020B0503020204020204" pitchFamily="34" charset="0"/>
                      </a:endParaRPr>
                    </a:p>
                  </a:txBody>
                  <a:tcPr/>
                </a:tc>
                <a:extLst>
                  <a:ext uri="{0D108BD9-81ED-4DB2-BD59-A6C34878D82A}">
                    <a16:rowId xmlns:a16="http://schemas.microsoft.com/office/drawing/2014/main" val="29444806"/>
                  </a:ext>
                </a:extLst>
              </a:tr>
              <a:tr h="436102">
                <a:tc>
                  <a:txBody>
                    <a:bodyPr/>
                    <a:lstStyle/>
                    <a:p>
                      <a:r>
                        <a:rPr lang="en-GB" sz="1700" dirty="0">
                          <a:latin typeface="Corbel" panose="020B0503020204020204" pitchFamily="34" charset="0"/>
                        </a:rPr>
                        <a:t>Others</a:t>
                      </a:r>
                      <a:endParaRPr lang="en-NG" sz="1700" dirty="0">
                        <a:latin typeface="Corbel" panose="020B0503020204020204" pitchFamily="34" charset="0"/>
                      </a:endParaRPr>
                    </a:p>
                  </a:txBody>
                  <a:tcPr/>
                </a:tc>
                <a:tc>
                  <a:txBody>
                    <a:bodyPr/>
                    <a:lstStyle/>
                    <a:p>
                      <a:pPr algn="ctr"/>
                      <a:r>
                        <a:rPr lang="en-GB" sz="1700" dirty="0">
                          <a:latin typeface="Corbel" panose="020B0503020204020204" pitchFamily="34" charset="0"/>
                        </a:rPr>
                        <a:t>-</a:t>
                      </a:r>
                      <a:endParaRPr lang="en-NG" sz="1700" dirty="0">
                        <a:latin typeface="Corbel" panose="020B0503020204020204" pitchFamily="34" charset="0"/>
                      </a:endParaRPr>
                    </a:p>
                  </a:txBody>
                  <a:tcPr/>
                </a:tc>
                <a:tc>
                  <a:txBody>
                    <a:bodyPr/>
                    <a:lstStyle/>
                    <a:p>
                      <a:pPr algn="ctr"/>
                      <a:r>
                        <a:rPr lang="en-GB" sz="1700" dirty="0">
                          <a:latin typeface="Corbel" panose="020B0503020204020204" pitchFamily="34" charset="0"/>
                        </a:rPr>
                        <a:t>-</a:t>
                      </a:r>
                      <a:endParaRPr lang="en-NG" sz="1700" dirty="0">
                        <a:latin typeface="Corbel" panose="020B0503020204020204" pitchFamily="34" charset="0"/>
                      </a:endParaRPr>
                    </a:p>
                  </a:txBody>
                  <a:tcPr/>
                </a:tc>
                <a:tc>
                  <a:txBody>
                    <a:bodyPr/>
                    <a:lstStyle/>
                    <a:p>
                      <a:pPr algn="ctr"/>
                      <a:r>
                        <a:rPr lang="en-GB" sz="1700" dirty="0">
                          <a:latin typeface="Corbel" panose="020B0503020204020204" pitchFamily="34" charset="0"/>
                        </a:rPr>
                        <a:t>-</a:t>
                      </a:r>
                      <a:endParaRPr lang="en-NG" sz="1700" dirty="0">
                        <a:latin typeface="Corbel" panose="020B0503020204020204" pitchFamily="34" charset="0"/>
                      </a:endParaRPr>
                    </a:p>
                  </a:txBody>
                  <a:tcPr/>
                </a:tc>
                <a:tc>
                  <a:txBody>
                    <a:bodyPr/>
                    <a:lstStyle/>
                    <a:p>
                      <a:pPr algn="ctr"/>
                      <a:r>
                        <a:rPr lang="en-GB" sz="1700" dirty="0">
                          <a:latin typeface="Corbel" panose="020B0503020204020204" pitchFamily="34" charset="0"/>
                        </a:rPr>
                        <a:t>-</a:t>
                      </a:r>
                      <a:endParaRPr lang="en-NG" sz="1700" dirty="0">
                        <a:latin typeface="Corbel" panose="020B0503020204020204" pitchFamily="34" charset="0"/>
                      </a:endParaRPr>
                    </a:p>
                  </a:txBody>
                  <a:tcPr/>
                </a:tc>
                <a:tc>
                  <a:txBody>
                    <a:bodyPr/>
                    <a:lstStyle/>
                    <a:p>
                      <a:pPr algn="ctr"/>
                      <a:r>
                        <a:rPr lang="en-GB" sz="1700" dirty="0">
                          <a:latin typeface="Corbel" panose="020B0503020204020204" pitchFamily="34" charset="0"/>
                        </a:rPr>
                        <a:t>-</a:t>
                      </a:r>
                      <a:endParaRPr lang="en-NG" sz="1700" dirty="0">
                        <a:latin typeface="Corbel" panose="020B0503020204020204" pitchFamily="34" charset="0"/>
                      </a:endParaRPr>
                    </a:p>
                  </a:txBody>
                  <a:tcPr/>
                </a:tc>
                <a:tc>
                  <a:txBody>
                    <a:bodyPr/>
                    <a:lstStyle/>
                    <a:p>
                      <a:pPr algn="ctr"/>
                      <a:r>
                        <a:rPr lang="en-GB" sz="1700" dirty="0">
                          <a:latin typeface="Corbel" panose="020B0503020204020204" pitchFamily="34" charset="0"/>
                        </a:rPr>
                        <a:t>-</a:t>
                      </a:r>
                      <a:endParaRPr lang="en-NG" sz="1700" dirty="0">
                        <a:latin typeface="Corbel" panose="020B0503020204020204" pitchFamily="34" charset="0"/>
                      </a:endParaRPr>
                    </a:p>
                  </a:txBody>
                  <a:tcPr/>
                </a:tc>
                <a:tc>
                  <a:txBody>
                    <a:bodyPr/>
                    <a:lstStyle/>
                    <a:p>
                      <a:pPr algn="ctr"/>
                      <a:r>
                        <a:rPr lang="en-GB" sz="1700" dirty="0">
                          <a:latin typeface="Corbel" panose="020B0503020204020204" pitchFamily="34" charset="0"/>
                        </a:rPr>
                        <a:t>-</a:t>
                      </a:r>
                      <a:endParaRPr lang="en-NG" sz="1700" dirty="0">
                        <a:latin typeface="Corbel" panose="020B0503020204020204" pitchFamily="34" charset="0"/>
                      </a:endParaRPr>
                    </a:p>
                  </a:txBody>
                  <a:tcPr/>
                </a:tc>
                <a:extLst>
                  <a:ext uri="{0D108BD9-81ED-4DB2-BD59-A6C34878D82A}">
                    <a16:rowId xmlns:a16="http://schemas.microsoft.com/office/drawing/2014/main" val="1104680097"/>
                  </a:ext>
                </a:extLst>
              </a:tr>
            </a:tbl>
          </a:graphicData>
        </a:graphic>
      </p:graphicFrame>
      <p:pic>
        <p:nvPicPr>
          <p:cNvPr id="4" name="Picture 3" descr="FG offers N300 billion Sukuk to fund road projects - DMO">
            <a:extLst>
              <a:ext uri="{FF2B5EF4-FFF2-40B4-BE49-F238E27FC236}">
                <a16:creationId xmlns:a16="http://schemas.microsoft.com/office/drawing/2014/main" id="{5CAF3555-C08E-9120-1C6F-222776D521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393" y="7345264"/>
            <a:ext cx="3106090" cy="20156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30" name="Picture 6" descr="Tolu Ogunlesi, MON on X: &quot;Let's formally welcome the #Sukuk to Abuja. Over  600 billion Naira raised in 4 issuances since 2017; 100% dedicated to  Federal Roads across Nigeria. Sukuk4 (N250B, 2021)">
            <a:extLst>
              <a:ext uri="{FF2B5EF4-FFF2-40B4-BE49-F238E27FC236}">
                <a16:creationId xmlns:a16="http://schemas.microsoft.com/office/drawing/2014/main" id="{665319E0-C49C-6E87-3C2F-DB35594FEDA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029" b="9955"/>
          <a:stretch>
            <a:fillRect/>
          </a:stretch>
        </p:blipFill>
        <p:spPr bwMode="auto">
          <a:xfrm>
            <a:off x="3705969" y="7345264"/>
            <a:ext cx="3106090" cy="20156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32" name="Picture 8" descr="FG to fund 53 road projects with N150b Sukuk bond">
            <a:extLst>
              <a:ext uri="{FF2B5EF4-FFF2-40B4-BE49-F238E27FC236}">
                <a16:creationId xmlns:a16="http://schemas.microsoft.com/office/drawing/2014/main" id="{7CB12E6D-B351-DFC3-69E7-1CFE97FA6A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94242" y="7386164"/>
            <a:ext cx="3306809" cy="19747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4" name="TextBox 13">
            <a:extLst>
              <a:ext uri="{FF2B5EF4-FFF2-40B4-BE49-F238E27FC236}">
                <a16:creationId xmlns:a16="http://schemas.microsoft.com/office/drawing/2014/main" id="{B516BF5F-6205-F858-0FD9-4D3A8753F6E8}"/>
              </a:ext>
            </a:extLst>
          </p:cNvPr>
          <p:cNvSpPr txBox="1"/>
          <p:nvPr/>
        </p:nvSpPr>
        <p:spPr>
          <a:xfrm>
            <a:off x="292079" y="5335379"/>
            <a:ext cx="10008973" cy="1938992"/>
          </a:xfrm>
          <a:prstGeom prst="rect">
            <a:avLst/>
          </a:prstGeom>
          <a:noFill/>
        </p:spPr>
        <p:txBody>
          <a:bodyPr wrap="square" rtlCol="0">
            <a:spAutoFit/>
          </a:bodyPr>
          <a:lstStyle>
            <a:defPPr>
              <a:defRPr lang="en-US"/>
            </a:defPPr>
            <a:lvl1pPr algn="just">
              <a:buNone/>
              <a:defRPr sz="1400">
                <a:solidFill>
                  <a:srgbClr val="000000"/>
                </a:solidFill>
                <a:latin typeface="Corbel" panose="020B0503020204020204" pitchFamily="34" charset="0"/>
              </a:defRPr>
            </a:lvl1pPr>
          </a:lstStyle>
          <a:p>
            <a:r>
              <a:rPr lang="en-GB" sz="2000" dirty="0"/>
              <a:t>Our investment in Federal Government Sukuk bonds contributes directly to Nigeria’s infrastructure development, particularly in road construction and rehabilitation projects across the country. Through this investment, we are supporting efforts to bridge the nation’s infrastructure gap, enhance regional connectivity, and facilitate the movement of people and goods—all of which are essential for driving economic growth and improving the quality of life for Nigerians.</a:t>
            </a:r>
            <a:endParaRPr lang="en-GB" sz="900" dirty="0"/>
          </a:p>
        </p:txBody>
      </p:sp>
      <p:sp>
        <p:nvSpPr>
          <p:cNvPr id="5" name="TextBox 4">
            <a:extLst>
              <a:ext uri="{FF2B5EF4-FFF2-40B4-BE49-F238E27FC236}">
                <a16:creationId xmlns:a16="http://schemas.microsoft.com/office/drawing/2014/main" id="{E7109DB5-E1A6-D35E-29CC-E7E4CC8BECBB}"/>
              </a:ext>
            </a:extLst>
          </p:cNvPr>
          <p:cNvSpPr txBox="1"/>
          <p:nvPr/>
        </p:nvSpPr>
        <p:spPr>
          <a:xfrm>
            <a:off x="292079" y="4873714"/>
            <a:ext cx="8227453" cy="461665"/>
          </a:xfrm>
          <a:prstGeom prst="rect">
            <a:avLst/>
          </a:prstGeom>
          <a:noFill/>
        </p:spPr>
        <p:txBody>
          <a:bodyPr wrap="square" rtlCol="0">
            <a:spAutoFit/>
          </a:bodyPr>
          <a:lstStyle/>
          <a:p>
            <a:r>
              <a:rPr lang="en-GB" sz="2400" b="1" i="0" u="none" strike="noStrike" dirty="0">
                <a:solidFill>
                  <a:srgbClr val="FF0000"/>
                </a:solidFill>
                <a:effectLst/>
                <a:latin typeface="Corbel" panose="020B0503020204020204" pitchFamily="34" charset="0"/>
              </a:rPr>
              <a:t>Your pension savings is driving economic development</a:t>
            </a:r>
            <a:endParaRPr lang="en-NG" sz="2400" dirty="0">
              <a:solidFill>
                <a:srgbClr val="FF0000"/>
              </a:solidFill>
              <a:latin typeface="Corbel" panose="020B0503020204020204" pitchFamily="34" charset="0"/>
            </a:endParaRPr>
          </a:p>
        </p:txBody>
      </p:sp>
      <p:pic>
        <p:nvPicPr>
          <p:cNvPr id="8" name="Picture 7" descr="A white rectangular sign with red and white text&#10;&#10;AI-generated content may be incorrect.">
            <a:extLst>
              <a:ext uri="{FF2B5EF4-FFF2-40B4-BE49-F238E27FC236}">
                <a16:creationId xmlns:a16="http://schemas.microsoft.com/office/drawing/2014/main" id="{1126B39D-D104-FA51-BB57-5D85C4ED19B4}"/>
              </a:ext>
            </a:extLst>
          </p:cNvPr>
          <p:cNvPicPr>
            <a:picLocks noChangeAspect="1"/>
          </p:cNvPicPr>
          <p:nvPr/>
        </p:nvPicPr>
        <p:blipFill>
          <a:blip r:embed="rId5">
            <a:extLst>
              <a:ext uri="{28A0092B-C50C-407E-A947-70E740481C1C}">
                <a14:useLocalDpi xmlns:a14="http://schemas.microsoft.com/office/drawing/2010/main" val="0"/>
              </a:ext>
            </a:extLst>
          </a:blip>
          <a:srcRect l="3500" t="18389" r="2425" b="24104"/>
          <a:stretch>
            <a:fillRect/>
          </a:stretch>
        </p:blipFill>
        <p:spPr>
          <a:xfrm>
            <a:off x="395393" y="10176387"/>
            <a:ext cx="9905657" cy="730013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034681575"/>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4867</TotalTime>
  <Words>699</Words>
  <Application>Microsoft Office PowerPoint</Application>
  <PresentationFormat>Custom</PresentationFormat>
  <Paragraphs>79</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Calibri Light</vt:lpstr>
      <vt:lpstr>Corbel</vt:lpstr>
      <vt:lpstr>Office 2013 - 2022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Rotimi Olalekan</dc:creator>
  <cp:lastModifiedBy>Samuel Oyekanmi</cp:lastModifiedBy>
  <cp:revision>16</cp:revision>
  <dcterms:created xsi:type="dcterms:W3CDTF">2024-02-20T05:19:52Z</dcterms:created>
  <dcterms:modified xsi:type="dcterms:W3CDTF">2025-10-15T09:21:12Z</dcterms:modified>
</cp:coreProperties>
</file>