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Lst>
  <p:sldSz cx="10799763"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9" d="100"/>
          <a:sy n="59" d="100"/>
        </p:scale>
        <p:origin x="1872" y="-3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9982" y="2945943"/>
            <a:ext cx="9179799" cy="6266897"/>
          </a:xfrm>
        </p:spPr>
        <p:txBody>
          <a:bodyPr anchor="b"/>
          <a:lstStyle>
            <a:lvl1pPr algn="ctr">
              <a:defRPr sz="7087"/>
            </a:lvl1pPr>
          </a:lstStyle>
          <a:p>
            <a:r>
              <a:rPr lang="en-US"/>
              <a:t>Click to edit Master title style</a:t>
            </a:r>
          </a:p>
        </p:txBody>
      </p:sp>
      <p:sp>
        <p:nvSpPr>
          <p:cNvPr id="3" name="Subtitle 2"/>
          <p:cNvSpPr>
            <a:spLocks noGrp="1"/>
          </p:cNvSpPr>
          <p:nvPr>
            <p:ph type="subTitle" idx="1"/>
          </p:nvPr>
        </p:nvSpPr>
        <p:spPr>
          <a:xfrm>
            <a:off x="1349971" y="9454516"/>
            <a:ext cx="8099822" cy="4345992"/>
          </a:xfrm>
        </p:spPr>
        <p:txBody>
          <a:bodyPr/>
          <a:lstStyle>
            <a:lvl1pPr marL="0" indent="0" algn="ctr">
              <a:buNone/>
              <a:defRPr sz="2835"/>
            </a:lvl1pPr>
            <a:lvl2pPr marL="539999" indent="0" algn="ctr">
              <a:buNone/>
              <a:defRPr sz="2362"/>
            </a:lvl2pPr>
            <a:lvl3pPr marL="1079998" indent="0" algn="ctr">
              <a:buNone/>
              <a:defRPr sz="2126"/>
            </a:lvl3pPr>
            <a:lvl4pPr marL="1619997" indent="0" algn="ctr">
              <a:buNone/>
              <a:defRPr sz="1890"/>
            </a:lvl4pPr>
            <a:lvl5pPr marL="2159996" indent="0" algn="ctr">
              <a:buNone/>
              <a:defRPr sz="1890"/>
            </a:lvl5pPr>
            <a:lvl6pPr marL="2699995" indent="0" algn="ctr">
              <a:buNone/>
              <a:defRPr sz="1890"/>
            </a:lvl6pPr>
            <a:lvl7pPr marL="3239994" indent="0" algn="ctr">
              <a:buNone/>
              <a:defRPr sz="1890"/>
            </a:lvl7pPr>
            <a:lvl8pPr marL="3779992" indent="0" algn="ctr">
              <a:buNone/>
              <a:defRPr sz="1890"/>
            </a:lvl8pPr>
            <a:lvl9pPr marL="4319991" indent="0" algn="ctr">
              <a:buNone/>
              <a:defRPr sz="1890"/>
            </a:lvl9pPr>
          </a:lstStyle>
          <a:p>
            <a:r>
              <a:rPr lang="en-US"/>
              <a:t>Click to edit Master subtitle style</a:t>
            </a:r>
          </a:p>
        </p:txBody>
      </p:sp>
      <p:sp>
        <p:nvSpPr>
          <p:cNvPr id="4" name="Date Placeholder 3"/>
          <p:cNvSpPr>
            <a:spLocks noGrp="1"/>
          </p:cNvSpPr>
          <p:nvPr>
            <p:ph type="dt" sz="half" idx="10"/>
          </p:nvPr>
        </p:nvSpPr>
        <p:spPr/>
        <p:txBody>
          <a:bodyPr/>
          <a:lstStyle/>
          <a:p>
            <a:fld id="{3E1BFB73-92BD-4A5B-BEF4-82F2D70B5B99}" type="datetimeFigureOut">
              <a:rPr lang="en-NG" smtClean="0"/>
              <a:t>11/28/2025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21320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BFB73-92BD-4A5B-BEF4-82F2D70B5B99}" type="datetimeFigureOut">
              <a:rPr lang="en-NG" smtClean="0"/>
              <a:t>11/28/2025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54120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1" y="958369"/>
            <a:ext cx="2328699" cy="152547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2484" y="958369"/>
            <a:ext cx="6851100" cy="152547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BFB73-92BD-4A5B-BEF4-82F2D70B5B99}" type="datetimeFigureOut">
              <a:rPr lang="en-NG" smtClean="0"/>
              <a:t>11/28/2025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88496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1BFB73-92BD-4A5B-BEF4-82F2D70B5B99}" type="datetimeFigureOut">
              <a:rPr lang="en-NG" smtClean="0"/>
              <a:t>11/28/2025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295099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859" y="4487671"/>
            <a:ext cx="9314796" cy="7487774"/>
          </a:xfrm>
        </p:spPr>
        <p:txBody>
          <a:bodyPr anchor="b"/>
          <a:lstStyle>
            <a:lvl1pPr>
              <a:defRPr sz="7087"/>
            </a:lvl1pPr>
          </a:lstStyle>
          <a:p>
            <a:r>
              <a:rPr lang="en-US"/>
              <a:t>Click to edit Master title style</a:t>
            </a:r>
          </a:p>
        </p:txBody>
      </p:sp>
      <p:sp>
        <p:nvSpPr>
          <p:cNvPr id="3" name="Text Placeholder 2"/>
          <p:cNvSpPr>
            <a:spLocks noGrp="1"/>
          </p:cNvSpPr>
          <p:nvPr>
            <p:ph type="body" idx="1"/>
          </p:nvPr>
        </p:nvSpPr>
        <p:spPr>
          <a:xfrm>
            <a:off x="736859" y="12046282"/>
            <a:ext cx="9314796" cy="3937644"/>
          </a:xfrm>
        </p:spPr>
        <p:txBody>
          <a:bodyPr/>
          <a:lstStyle>
            <a:lvl1pPr marL="0" indent="0">
              <a:buNone/>
              <a:defRPr sz="2835">
                <a:solidFill>
                  <a:schemeClr val="tx1"/>
                </a:solidFill>
              </a:defRPr>
            </a:lvl1pPr>
            <a:lvl2pPr marL="539999" indent="0">
              <a:buNone/>
              <a:defRPr sz="2362">
                <a:solidFill>
                  <a:schemeClr val="tx1">
                    <a:tint val="75000"/>
                  </a:schemeClr>
                </a:solidFill>
              </a:defRPr>
            </a:lvl2pPr>
            <a:lvl3pPr marL="1079998" indent="0">
              <a:buNone/>
              <a:defRPr sz="2126">
                <a:solidFill>
                  <a:schemeClr val="tx1">
                    <a:tint val="75000"/>
                  </a:schemeClr>
                </a:solidFill>
              </a:defRPr>
            </a:lvl3pPr>
            <a:lvl4pPr marL="1619997" indent="0">
              <a:buNone/>
              <a:defRPr sz="1890">
                <a:solidFill>
                  <a:schemeClr val="tx1">
                    <a:tint val="75000"/>
                  </a:schemeClr>
                </a:solidFill>
              </a:defRPr>
            </a:lvl4pPr>
            <a:lvl5pPr marL="2159996" indent="0">
              <a:buNone/>
              <a:defRPr sz="1890">
                <a:solidFill>
                  <a:schemeClr val="tx1">
                    <a:tint val="75000"/>
                  </a:schemeClr>
                </a:solidFill>
              </a:defRPr>
            </a:lvl5pPr>
            <a:lvl6pPr marL="2699995" indent="0">
              <a:buNone/>
              <a:defRPr sz="1890">
                <a:solidFill>
                  <a:schemeClr val="tx1">
                    <a:tint val="75000"/>
                  </a:schemeClr>
                </a:solidFill>
              </a:defRPr>
            </a:lvl6pPr>
            <a:lvl7pPr marL="3239994" indent="0">
              <a:buNone/>
              <a:defRPr sz="1890">
                <a:solidFill>
                  <a:schemeClr val="tx1">
                    <a:tint val="75000"/>
                  </a:schemeClr>
                </a:solidFill>
              </a:defRPr>
            </a:lvl7pPr>
            <a:lvl8pPr marL="3779992" indent="0">
              <a:buNone/>
              <a:defRPr sz="1890">
                <a:solidFill>
                  <a:schemeClr val="tx1">
                    <a:tint val="75000"/>
                  </a:schemeClr>
                </a:solidFill>
              </a:defRPr>
            </a:lvl8pPr>
            <a:lvl9pPr marL="4319991" indent="0">
              <a:buNone/>
              <a:defRPr sz="18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BFB73-92BD-4A5B-BEF4-82F2D70B5B99}" type="datetimeFigureOut">
              <a:rPr lang="en-NG" smtClean="0"/>
              <a:t>11/28/2025</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69392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484" y="4791843"/>
            <a:ext cx="4589899" cy="1142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67380" y="4791843"/>
            <a:ext cx="4589899" cy="11421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BFB73-92BD-4A5B-BEF4-82F2D70B5B99}" type="datetimeFigureOut">
              <a:rPr lang="en-NG" smtClean="0"/>
              <a:t>11/28/2025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299101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3890" y="958373"/>
            <a:ext cx="9314796" cy="3479296"/>
          </a:xfrm>
        </p:spPr>
        <p:txBody>
          <a:bodyPr/>
          <a:lstStyle/>
          <a:p>
            <a:r>
              <a:rPr lang="en-US"/>
              <a:t>Click to edit Master title style</a:t>
            </a:r>
          </a:p>
        </p:txBody>
      </p:sp>
      <p:sp>
        <p:nvSpPr>
          <p:cNvPr id="3" name="Text Placeholder 2"/>
          <p:cNvSpPr>
            <a:spLocks noGrp="1"/>
          </p:cNvSpPr>
          <p:nvPr>
            <p:ph type="body" idx="1"/>
          </p:nvPr>
        </p:nvSpPr>
        <p:spPr>
          <a:xfrm>
            <a:off x="743892" y="4412664"/>
            <a:ext cx="4568805" cy="2162578"/>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n-US"/>
              <a:t>Click to edit Master text styles</a:t>
            </a:r>
          </a:p>
        </p:txBody>
      </p:sp>
      <p:sp>
        <p:nvSpPr>
          <p:cNvPr id="4" name="Content Placeholder 3"/>
          <p:cNvSpPr>
            <a:spLocks noGrp="1"/>
          </p:cNvSpPr>
          <p:nvPr>
            <p:ph sz="half" idx="2"/>
          </p:nvPr>
        </p:nvSpPr>
        <p:spPr>
          <a:xfrm>
            <a:off x="743892" y="6575242"/>
            <a:ext cx="4568805" cy="9671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67381" y="4412664"/>
            <a:ext cx="4591306" cy="2162578"/>
          </a:xfrm>
        </p:spPr>
        <p:txBody>
          <a:bodyPr anchor="b"/>
          <a:lstStyle>
            <a:lvl1pPr marL="0" indent="0">
              <a:buNone/>
              <a:defRPr sz="2835" b="1"/>
            </a:lvl1pPr>
            <a:lvl2pPr marL="539999" indent="0">
              <a:buNone/>
              <a:defRPr sz="2362" b="1"/>
            </a:lvl2pPr>
            <a:lvl3pPr marL="1079998" indent="0">
              <a:buNone/>
              <a:defRPr sz="2126" b="1"/>
            </a:lvl3pPr>
            <a:lvl4pPr marL="1619997" indent="0">
              <a:buNone/>
              <a:defRPr sz="1890" b="1"/>
            </a:lvl4pPr>
            <a:lvl5pPr marL="2159996" indent="0">
              <a:buNone/>
              <a:defRPr sz="1890" b="1"/>
            </a:lvl5pPr>
            <a:lvl6pPr marL="2699995" indent="0">
              <a:buNone/>
              <a:defRPr sz="1890" b="1"/>
            </a:lvl6pPr>
            <a:lvl7pPr marL="3239994" indent="0">
              <a:buNone/>
              <a:defRPr sz="1890" b="1"/>
            </a:lvl7pPr>
            <a:lvl8pPr marL="3779992" indent="0">
              <a:buNone/>
              <a:defRPr sz="1890" b="1"/>
            </a:lvl8pPr>
            <a:lvl9pPr marL="4319991" indent="0">
              <a:buNone/>
              <a:defRPr sz="1890" b="1"/>
            </a:lvl9pPr>
          </a:lstStyle>
          <a:p>
            <a:pPr lvl="0"/>
            <a:r>
              <a:rPr lang="en-US"/>
              <a:t>Click to edit Master text styles</a:t>
            </a:r>
          </a:p>
        </p:txBody>
      </p:sp>
      <p:sp>
        <p:nvSpPr>
          <p:cNvPr id="6" name="Content Placeholder 5"/>
          <p:cNvSpPr>
            <a:spLocks noGrp="1"/>
          </p:cNvSpPr>
          <p:nvPr>
            <p:ph sz="quarter" idx="4"/>
          </p:nvPr>
        </p:nvSpPr>
        <p:spPr>
          <a:xfrm>
            <a:off x="5467381" y="6575242"/>
            <a:ext cx="4591306" cy="96711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1BFB73-92BD-4A5B-BEF4-82F2D70B5B99}" type="datetimeFigureOut">
              <a:rPr lang="en-NG" smtClean="0"/>
              <a:t>11/28/2025</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427158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1BFB73-92BD-4A5B-BEF4-82F2D70B5B99}" type="datetimeFigureOut">
              <a:rPr lang="en-NG" smtClean="0"/>
              <a:t>11/28/2025</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37523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BFB73-92BD-4A5B-BEF4-82F2D70B5B99}" type="datetimeFigureOut">
              <a:rPr lang="en-NG" smtClean="0"/>
              <a:t>11/28/2025</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348798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890" y="1200044"/>
            <a:ext cx="3483205" cy="4200155"/>
          </a:xfrm>
        </p:spPr>
        <p:txBody>
          <a:bodyPr anchor="b"/>
          <a:lstStyle>
            <a:lvl1pPr>
              <a:defRPr sz="3780"/>
            </a:lvl1pPr>
          </a:lstStyle>
          <a:p>
            <a:r>
              <a:rPr lang="en-US"/>
              <a:t>Click to edit Master title style</a:t>
            </a:r>
          </a:p>
        </p:txBody>
      </p:sp>
      <p:sp>
        <p:nvSpPr>
          <p:cNvPr id="3" name="Content Placeholder 2"/>
          <p:cNvSpPr>
            <a:spLocks noGrp="1"/>
          </p:cNvSpPr>
          <p:nvPr>
            <p:ph idx="1"/>
          </p:nvPr>
        </p:nvSpPr>
        <p:spPr>
          <a:xfrm>
            <a:off x="4591306" y="2591766"/>
            <a:ext cx="5467380" cy="12792138"/>
          </a:xfrm>
        </p:spPr>
        <p:txBody>
          <a:bodyPr/>
          <a:lstStyle>
            <a:lvl1pPr>
              <a:defRPr sz="3780"/>
            </a:lvl1pPr>
            <a:lvl2pPr>
              <a:defRPr sz="3307"/>
            </a:lvl2pPr>
            <a:lvl3pPr>
              <a:defRPr sz="2835"/>
            </a:lvl3pPr>
            <a:lvl4pPr>
              <a:defRPr sz="2362"/>
            </a:lvl4pPr>
            <a:lvl5pPr>
              <a:defRPr sz="2362"/>
            </a:lvl5pPr>
            <a:lvl6pPr>
              <a:defRPr sz="2362"/>
            </a:lvl6pPr>
            <a:lvl7pPr>
              <a:defRPr sz="2362"/>
            </a:lvl7pPr>
            <a:lvl8pPr>
              <a:defRPr sz="2362"/>
            </a:lvl8pPr>
            <a:lvl9pPr>
              <a:defRPr sz="23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43890" y="5400199"/>
            <a:ext cx="3483205" cy="10004536"/>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n-US"/>
              <a:t>Click to edit Master text styles</a:t>
            </a:r>
          </a:p>
        </p:txBody>
      </p:sp>
      <p:sp>
        <p:nvSpPr>
          <p:cNvPr id="5" name="Date Placeholder 4"/>
          <p:cNvSpPr>
            <a:spLocks noGrp="1"/>
          </p:cNvSpPr>
          <p:nvPr>
            <p:ph type="dt" sz="half" idx="10"/>
          </p:nvPr>
        </p:nvSpPr>
        <p:spPr/>
        <p:txBody>
          <a:bodyPr/>
          <a:lstStyle/>
          <a:p>
            <a:fld id="{3E1BFB73-92BD-4A5B-BEF4-82F2D70B5B99}" type="datetimeFigureOut">
              <a:rPr lang="en-NG" smtClean="0"/>
              <a:t>11/28/2025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324382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890" y="1200044"/>
            <a:ext cx="3483205" cy="4200155"/>
          </a:xfrm>
        </p:spPr>
        <p:txBody>
          <a:bodyPr anchor="b"/>
          <a:lstStyle>
            <a:lvl1pPr>
              <a:defRPr sz="3780"/>
            </a:lvl1pPr>
          </a:lstStyle>
          <a:p>
            <a:r>
              <a:rPr lang="en-US"/>
              <a:t>Click to edit Master title style</a:t>
            </a:r>
          </a:p>
        </p:txBody>
      </p:sp>
      <p:sp>
        <p:nvSpPr>
          <p:cNvPr id="3" name="Picture Placeholder 2"/>
          <p:cNvSpPr>
            <a:spLocks noGrp="1" noChangeAspect="1"/>
          </p:cNvSpPr>
          <p:nvPr>
            <p:ph type="pic" idx="1"/>
          </p:nvPr>
        </p:nvSpPr>
        <p:spPr>
          <a:xfrm>
            <a:off x="4591306" y="2591766"/>
            <a:ext cx="5467380" cy="12792138"/>
          </a:xfrm>
        </p:spPr>
        <p:txBody>
          <a:bodyPr anchor="t"/>
          <a:lstStyle>
            <a:lvl1pPr marL="0" indent="0">
              <a:buNone/>
              <a:defRPr sz="3780"/>
            </a:lvl1pPr>
            <a:lvl2pPr marL="539999" indent="0">
              <a:buNone/>
              <a:defRPr sz="3307"/>
            </a:lvl2pPr>
            <a:lvl3pPr marL="1079998" indent="0">
              <a:buNone/>
              <a:defRPr sz="2835"/>
            </a:lvl3pPr>
            <a:lvl4pPr marL="1619997" indent="0">
              <a:buNone/>
              <a:defRPr sz="2362"/>
            </a:lvl4pPr>
            <a:lvl5pPr marL="2159996" indent="0">
              <a:buNone/>
              <a:defRPr sz="2362"/>
            </a:lvl5pPr>
            <a:lvl6pPr marL="2699995" indent="0">
              <a:buNone/>
              <a:defRPr sz="2362"/>
            </a:lvl6pPr>
            <a:lvl7pPr marL="3239994" indent="0">
              <a:buNone/>
              <a:defRPr sz="2362"/>
            </a:lvl7pPr>
            <a:lvl8pPr marL="3779992" indent="0">
              <a:buNone/>
              <a:defRPr sz="2362"/>
            </a:lvl8pPr>
            <a:lvl9pPr marL="4319991" indent="0">
              <a:buNone/>
              <a:defRPr sz="2362"/>
            </a:lvl9pPr>
          </a:lstStyle>
          <a:p>
            <a:r>
              <a:rPr lang="en-US"/>
              <a:t>Click icon to add picture</a:t>
            </a:r>
          </a:p>
        </p:txBody>
      </p:sp>
      <p:sp>
        <p:nvSpPr>
          <p:cNvPr id="4" name="Text Placeholder 3"/>
          <p:cNvSpPr>
            <a:spLocks noGrp="1"/>
          </p:cNvSpPr>
          <p:nvPr>
            <p:ph type="body" sz="half" idx="2"/>
          </p:nvPr>
        </p:nvSpPr>
        <p:spPr>
          <a:xfrm>
            <a:off x="743890" y="5400199"/>
            <a:ext cx="3483205" cy="10004536"/>
          </a:xfrm>
        </p:spPr>
        <p:txBody>
          <a:bodyPr/>
          <a:lstStyle>
            <a:lvl1pPr marL="0" indent="0">
              <a:buNone/>
              <a:defRPr sz="1890"/>
            </a:lvl1pPr>
            <a:lvl2pPr marL="539999" indent="0">
              <a:buNone/>
              <a:defRPr sz="1654"/>
            </a:lvl2pPr>
            <a:lvl3pPr marL="1079998" indent="0">
              <a:buNone/>
              <a:defRPr sz="1417"/>
            </a:lvl3pPr>
            <a:lvl4pPr marL="1619997" indent="0">
              <a:buNone/>
              <a:defRPr sz="1181"/>
            </a:lvl4pPr>
            <a:lvl5pPr marL="2159996" indent="0">
              <a:buNone/>
              <a:defRPr sz="1181"/>
            </a:lvl5pPr>
            <a:lvl6pPr marL="2699995" indent="0">
              <a:buNone/>
              <a:defRPr sz="1181"/>
            </a:lvl6pPr>
            <a:lvl7pPr marL="3239994" indent="0">
              <a:buNone/>
              <a:defRPr sz="1181"/>
            </a:lvl7pPr>
            <a:lvl8pPr marL="3779992" indent="0">
              <a:buNone/>
              <a:defRPr sz="1181"/>
            </a:lvl8pPr>
            <a:lvl9pPr marL="4319991" indent="0">
              <a:buNone/>
              <a:defRPr sz="1181"/>
            </a:lvl9pPr>
          </a:lstStyle>
          <a:p>
            <a:pPr lvl="0"/>
            <a:r>
              <a:rPr lang="en-US"/>
              <a:t>Click to edit Master text styles</a:t>
            </a:r>
          </a:p>
        </p:txBody>
      </p:sp>
      <p:sp>
        <p:nvSpPr>
          <p:cNvPr id="5" name="Date Placeholder 4"/>
          <p:cNvSpPr>
            <a:spLocks noGrp="1"/>
          </p:cNvSpPr>
          <p:nvPr>
            <p:ph type="dt" sz="half" idx="10"/>
          </p:nvPr>
        </p:nvSpPr>
        <p:spPr/>
        <p:txBody>
          <a:bodyPr/>
          <a:lstStyle/>
          <a:p>
            <a:fld id="{3E1BFB73-92BD-4A5B-BEF4-82F2D70B5B99}" type="datetimeFigureOut">
              <a:rPr lang="en-NG" smtClean="0"/>
              <a:t>11/28/2025</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6FBD3FE6-0CAB-4325-8FED-50E1DCBD01D0}" type="slidenum">
              <a:rPr lang="en-NG" smtClean="0"/>
              <a:t>‹#›</a:t>
            </a:fld>
            <a:endParaRPr lang="en-NG"/>
          </a:p>
        </p:txBody>
      </p:sp>
    </p:spTree>
    <p:extLst>
      <p:ext uri="{BB962C8B-B14F-4D97-AF65-F5344CB8AC3E}">
        <p14:creationId xmlns:p14="http://schemas.microsoft.com/office/powerpoint/2010/main" val="184095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958373"/>
            <a:ext cx="9314796" cy="34792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42484" y="4791843"/>
            <a:ext cx="9314796" cy="114212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2484" y="16683952"/>
            <a:ext cx="2429947" cy="958369"/>
          </a:xfrm>
          <a:prstGeom prst="rect">
            <a:avLst/>
          </a:prstGeom>
        </p:spPr>
        <p:txBody>
          <a:bodyPr vert="horz" lIns="91440" tIns="45720" rIns="91440" bIns="45720" rtlCol="0" anchor="ctr"/>
          <a:lstStyle>
            <a:lvl1pPr algn="l">
              <a:defRPr sz="1417">
                <a:solidFill>
                  <a:schemeClr val="tx1">
                    <a:tint val="75000"/>
                  </a:schemeClr>
                </a:solidFill>
              </a:defRPr>
            </a:lvl1pPr>
          </a:lstStyle>
          <a:p>
            <a:fld id="{3E1BFB73-92BD-4A5B-BEF4-82F2D70B5B99}" type="datetimeFigureOut">
              <a:rPr lang="en-NG" smtClean="0"/>
              <a:t>11/28/2025</a:t>
            </a:fld>
            <a:endParaRPr lang="en-NG"/>
          </a:p>
        </p:txBody>
      </p:sp>
      <p:sp>
        <p:nvSpPr>
          <p:cNvPr id="5" name="Footer Placeholder 4"/>
          <p:cNvSpPr>
            <a:spLocks noGrp="1"/>
          </p:cNvSpPr>
          <p:nvPr>
            <p:ph type="ftr" sz="quarter" idx="3"/>
          </p:nvPr>
        </p:nvSpPr>
        <p:spPr>
          <a:xfrm>
            <a:off x="3577422" y="16683952"/>
            <a:ext cx="3644920" cy="95836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NG"/>
          </a:p>
        </p:txBody>
      </p:sp>
      <p:sp>
        <p:nvSpPr>
          <p:cNvPr id="6" name="Slide Number Placeholder 5"/>
          <p:cNvSpPr>
            <a:spLocks noGrp="1"/>
          </p:cNvSpPr>
          <p:nvPr>
            <p:ph type="sldNum" sz="quarter" idx="4"/>
          </p:nvPr>
        </p:nvSpPr>
        <p:spPr>
          <a:xfrm>
            <a:off x="7627332" y="16683952"/>
            <a:ext cx="2429947" cy="958369"/>
          </a:xfrm>
          <a:prstGeom prst="rect">
            <a:avLst/>
          </a:prstGeom>
        </p:spPr>
        <p:txBody>
          <a:bodyPr vert="horz" lIns="91440" tIns="45720" rIns="91440" bIns="45720" rtlCol="0" anchor="ctr"/>
          <a:lstStyle>
            <a:lvl1pPr algn="r">
              <a:defRPr sz="1417">
                <a:solidFill>
                  <a:schemeClr val="tx1">
                    <a:tint val="75000"/>
                  </a:schemeClr>
                </a:solidFill>
              </a:defRPr>
            </a:lvl1pPr>
          </a:lstStyle>
          <a:p>
            <a:fld id="{6FBD3FE6-0CAB-4325-8FED-50E1DCBD01D0}" type="slidenum">
              <a:rPr lang="en-NG" smtClean="0"/>
              <a:t>‹#›</a:t>
            </a:fld>
            <a:endParaRPr lang="en-NG"/>
          </a:p>
        </p:txBody>
      </p:sp>
      <p:pic>
        <p:nvPicPr>
          <p:cNvPr id="7" name="Picture 6">
            <a:extLst>
              <a:ext uri="{FF2B5EF4-FFF2-40B4-BE49-F238E27FC236}">
                <a16:creationId xmlns:a16="http://schemas.microsoft.com/office/drawing/2014/main" id="{D3207E08-C1D0-3B4A-0E0C-C258965701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641077"/>
            <a:ext cx="10799763" cy="359586"/>
          </a:xfrm>
          <a:prstGeom prst="rect">
            <a:avLst/>
          </a:prstGeom>
        </p:spPr>
      </p:pic>
    </p:spTree>
    <p:extLst>
      <p:ext uri="{BB962C8B-B14F-4D97-AF65-F5344CB8AC3E}">
        <p14:creationId xmlns:p14="http://schemas.microsoft.com/office/powerpoint/2010/main" val="1964832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79998" rtl="0" eaLnBrk="1" latinLnBrk="0" hangingPunct="1">
        <a:lnSpc>
          <a:spcPct val="90000"/>
        </a:lnSpc>
        <a:spcBef>
          <a:spcPct val="0"/>
        </a:spcBef>
        <a:buNone/>
        <a:defRPr sz="5197" kern="1200">
          <a:solidFill>
            <a:schemeClr val="tx1"/>
          </a:solidFill>
          <a:latin typeface="+mj-lt"/>
          <a:ea typeface="+mj-ea"/>
          <a:cs typeface="+mj-cs"/>
        </a:defRPr>
      </a:lvl1pPr>
    </p:titleStyle>
    <p:bodyStyle>
      <a:lvl1pPr marL="269999" indent="-269999" algn="l" defTabSz="1079998"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98" indent="-269999" algn="l" defTabSz="1079998"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49997" indent="-269999" algn="l" defTabSz="1079998"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996"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995"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994"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993"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992"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991" indent="-269999" algn="l" defTabSz="1079998"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98" rtl="0" eaLnBrk="1" latinLnBrk="0" hangingPunct="1">
        <a:defRPr sz="2126" kern="1200">
          <a:solidFill>
            <a:schemeClr val="tx1"/>
          </a:solidFill>
          <a:latin typeface="+mn-lt"/>
          <a:ea typeface="+mn-ea"/>
          <a:cs typeface="+mn-cs"/>
        </a:defRPr>
      </a:lvl1pPr>
      <a:lvl2pPr marL="539999" algn="l" defTabSz="1079998" rtl="0" eaLnBrk="1" latinLnBrk="0" hangingPunct="1">
        <a:defRPr sz="2126" kern="1200">
          <a:solidFill>
            <a:schemeClr val="tx1"/>
          </a:solidFill>
          <a:latin typeface="+mn-lt"/>
          <a:ea typeface="+mn-ea"/>
          <a:cs typeface="+mn-cs"/>
        </a:defRPr>
      </a:lvl2pPr>
      <a:lvl3pPr marL="1079998" algn="l" defTabSz="1079998" rtl="0" eaLnBrk="1" latinLnBrk="0" hangingPunct="1">
        <a:defRPr sz="2126" kern="1200">
          <a:solidFill>
            <a:schemeClr val="tx1"/>
          </a:solidFill>
          <a:latin typeface="+mn-lt"/>
          <a:ea typeface="+mn-ea"/>
          <a:cs typeface="+mn-cs"/>
        </a:defRPr>
      </a:lvl3pPr>
      <a:lvl4pPr marL="1619997" algn="l" defTabSz="1079998" rtl="0" eaLnBrk="1" latinLnBrk="0" hangingPunct="1">
        <a:defRPr sz="2126" kern="1200">
          <a:solidFill>
            <a:schemeClr val="tx1"/>
          </a:solidFill>
          <a:latin typeface="+mn-lt"/>
          <a:ea typeface="+mn-ea"/>
          <a:cs typeface="+mn-cs"/>
        </a:defRPr>
      </a:lvl4pPr>
      <a:lvl5pPr marL="2159996" algn="l" defTabSz="1079998" rtl="0" eaLnBrk="1" latinLnBrk="0" hangingPunct="1">
        <a:defRPr sz="2126" kern="1200">
          <a:solidFill>
            <a:schemeClr val="tx1"/>
          </a:solidFill>
          <a:latin typeface="+mn-lt"/>
          <a:ea typeface="+mn-ea"/>
          <a:cs typeface="+mn-cs"/>
        </a:defRPr>
      </a:lvl5pPr>
      <a:lvl6pPr marL="2699995" algn="l" defTabSz="1079998" rtl="0" eaLnBrk="1" latinLnBrk="0" hangingPunct="1">
        <a:defRPr sz="2126" kern="1200">
          <a:solidFill>
            <a:schemeClr val="tx1"/>
          </a:solidFill>
          <a:latin typeface="+mn-lt"/>
          <a:ea typeface="+mn-ea"/>
          <a:cs typeface="+mn-cs"/>
        </a:defRPr>
      </a:lvl6pPr>
      <a:lvl7pPr marL="3239994" algn="l" defTabSz="1079998" rtl="0" eaLnBrk="1" latinLnBrk="0" hangingPunct="1">
        <a:defRPr sz="2126" kern="1200">
          <a:solidFill>
            <a:schemeClr val="tx1"/>
          </a:solidFill>
          <a:latin typeface="+mn-lt"/>
          <a:ea typeface="+mn-ea"/>
          <a:cs typeface="+mn-cs"/>
        </a:defRPr>
      </a:lvl7pPr>
      <a:lvl8pPr marL="3779992" algn="l" defTabSz="1079998" rtl="0" eaLnBrk="1" latinLnBrk="0" hangingPunct="1">
        <a:defRPr sz="2126" kern="1200">
          <a:solidFill>
            <a:schemeClr val="tx1"/>
          </a:solidFill>
          <a:latin typeface="+mn-lt"/>
          <a:ea typeface="+mn-ea"/>
          <a:cs typeface="+mn-cs"/>
        </a:defRPr>
      </a:lvl8pPr>
      <a:lvl9pPr marL="4319991" algn="l" defTabSz="1079998"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nchng.com/fg-approves-%E2%82%A6758bn-bonds-to-clear-pension-backlogs-says-pencom-dg/"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guardian.ng/business-services/pencom-naicom-order-insurers-to-enforce-pension-insurance-compliance/" TargetMode="External"/><Relationship Id="rId5" Type="http://schemas.openxmlformats.org/officeDocument/2006/relationships/image" Target="../media/image3.png"/><Relationship Id="rId4" Type="http://schemas.openxmlformats.org/officeDocument/2006/relationships/hyperlink" Target="https://nairametrics.com/2025/10/28/pencom-icpc-sign-mou-to-recover-unremitted-pension-funds-enforce-compliance/#google_vignet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white background with text&#10;&#10;AI-generated content may be incorrect.">
            <a:extLst>
              <a:ext uri="{FF2B5EF4-FFF2-40B4-BE49-F238E27FC236}">
                <a16:creationId xmlns:a16="http://schemas.microsoft.com/office/drawing/2014/main" id="{0B1784EC-3AE9-E5AF-44D4-840FB3FF4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799763" cy="2180048"/>
          </a:xfrm>
          <a:prstGeom prst="rect">
            <a:avLst/>
          </a:prstGeom>
        </p:spPr>
      </p:pic>
      <p:sp>
        <p:nvSpPr>
          <p:cNvPr id="9" name="TextBox 8">
            <a:extLst>
              <a:ext uri="{FF2B5EF4-FFF2-40B4-BE49-F238E27FC236}">
                <a16:creationId xmlns:a16="http://schemas.microsoft.com/office/drawing/2014/main" id="{F4D09ECF-AE6F-2D08-55A8-AE18898F8217}"/>
              </a:ext>
            </a:extLst>
          </p:cNvPr>
          <p:cNvSpPr txBox="1"/>
          <p:nvPr/>
        </p:nvSpPr>
        <p:spPr>
          <a:xfrm>
            <a:off x="215727" y="2199127"/>
            <a:ext cx="3272672" cy="461665"/>
          </a:xfrm>
          <a:prstGeom prst="rect">
            <a:avLst/>
          </a:prstGeom>
          <a:noFill/>
        </p:spPr>
        <p:txBody>
          <a:bodyPr wrap="square" rtlCol="0">
            <a:spAutoFit/>
          </a:bodyPr>
          <a:lstStyle/>
          <a:p>
            <a:r>
              <a:rPr lang="en-US" sz="2400" b="1">
                <a:solidFill>
                  <a:srgbClr val="FF0000"/>
                </a:solidFill>
                <a:latin typeface="Corbel" panose="020B0503020204020204" pitchFamily="34" charset="0"/>
              </a:rPr>
              <a:t>ECONOMIC UPDATE</a:t>
            </a:r>
            <a:endParaRPr lang="en-NG" sz="2400">
              <a:solidFill>
                <a:srgbClr val="FF0000"/>
              </a:solidFill>
              <a:latin typeface="Corbel" panose="020B0503020204020204" pitchFamily="34" charset="0"/>
            </a:endParaRPr>
          </a:p>
        </p:txBody>
      </p:sp>
      <p:sp>
        <p:nvSpPr>
          <p:cNvPr id="19" name="TextBox 18">
            <a:extLst>
              <a:ext uri="{FF2B5EF4-FFF2-40B4-BE49-F238E27FC236}">
                <a16:creationId xmlns:a16="http://schemas.microsoft.com/office/drawing/2014/main" id="{49A31148-0755-FBF4-4A23-FBB1CCF14D7C}"/>
              </a:ext>
            </a:extLst>
          </p:cNvPr>
          <p:cNvSpPr txBox="1"/>
          <p:nvPr/>
        </p:nvSpPr>
        <p:spPr>
          <a:xfrm>
            <a:off x="267969" y="2676099"/>
            <a:ext cx="9934593" cy="5078313"/>
          </a:xfrm>
          <a:prstGeom prst="rect">
            <a:avLst/>
          </a:prstGeom>
          <a:noFill/>
        </p:spPr>
        <p:txBody>
          <a:bodyPr wrap="square" rtlCol="0">
            <a:spAutoFit/>
          </a:bodyPr>
          <a:lstStyle/>
          <a:p>
            <a:pPr algn="just"/>
            <a:r>
              <a:rPr lang="en-US" dirty="0">
                <a:latin typeface="Corbel" panose="020B0503020204020204" pitchFamily="34" charset="0"/>
              </a:rPr>
              <a:t>Nigeria’s economy maintained a steady footing in October 2025, building on the momentum from the previous months. The local currency continued to strengthen, with the naira appreciating to  ₦1,427.5/$ in the official market and ₦1,460/$ in the parallel market, a notable improvement from the ₦1,478.0/$ recorded in both markets in the September. </a:t>
            </a:r>
          </a:p>
          <a:p>
            <a:pPr algn="just"/>
            <a:r>
              <a:rPr lang="en-US" dirty="0">
                <a:latin typeface="Corbel" panose="020B0503020204020204" pitchFamily="34" charset="0"/>
              </a:rPr>
              <a:t>The sustained upward trend reflects increased dollar inflows, effective liquidity management by the CBN and renewed investor confidence, particularly following Nigeria’s long-awaited exit from the FATF grey list; a development that has improved the international reputation of the country, allowing for stronger foreign investment inflows.</a:t>
            </a:r>
          </a:p>
          <a:p>
            <a:pPr algn="just"/>
            <a:r>
              <a:rPr lang="en-US" dirty="0">
                <a:latin typeface="Corbel" panose="020B0503020204020204" pitchFamily="34" charset="0"/>
              </a:rPr>
              <a:t>Inflation continued on  a downward trajectory with headline inflation easing further to 18.02% in September, marking the sixth consecutive month of moderations, supported by a slowdown in food and core inflation signaling price stability in the economy.</a:t>
            </a:r>
          </a:p>
          <a:p>
            <a:pPr algn="just"/>
            <a:r>
              <a:rPr lang="en-US" dirty="0">
                <a:latin typeface="Corbel" panose="020B0503020204020204" pitchFamily="34" charset="0"/>
              </a:rPr>
              <a:t>Foreign reserves rose to $43.2 billion, driven by higher oil receipts, steady remittances, and increased portfolio inflows. This improvement has given the CBN more flexibility to manage FX liquidity and sustain ongoing market reforms. </a:t>
            </a:r>
          </a:p>
          <a:p>
            <a:pPr algn="just"/>
            <a:r>
              <a:rPr lang="en-US" dirty="0">
                <a:latin typeface="Corbel" panose="020B0503020204020204" pitchFamily="34" charset="0"/>
              </a:rPr>
              <a:t>According to the International Monetary Fund (IMF), Nigeria’s real GDP is projected to grow by 3.9% in 2025 and further to 4.2% in 2026, reflecting improved investor sentiment, stronger oil production, and ongoing reform momentum. The IMF noted that continued progress in fiscal consolidation and exchange rate unification will be critical to sustaining this positive trajectory.</a:t>
            </a:r>
          </a:p>
        </p:txBody>
      </p:sp>
      <p:sp>
        <p:nvSpPr>
          <p:cNvPr id="36" name="TextBox 35">
            <a:extLst>
              <a:ext uri="{FF2B5EF4-FFF2-40B4-BE49-F238E27FC236}">
                <a16:creationId xmlns:a16="http://schemas.microsoft.com/office/drawing/2014/main" id="{FF86C53B-94E2-F6C0-EC53-4F6A22DA5978}"/>
              </a:ext>
            </a:extLst>
          </p:cNvPr>
          <p:cNvSpPr txBox="1"/>
          <p:nvPr/>
        </p:nvSpPr>
        <p:spPr>
          <a:xfrm>
            <a:off x="343786" y="12098197"/>
            <a:ext cx="4340198" cy="461665"/>
          </a:xfrm>
          <a:prstGeom prst="rect">
            <a:avLst/>
          </a:prstGeom>
          <a:noFill/>
        </p:spPr>
        <p:txBody>
          <a:bodyPr wrap="square" rtlCol="0">
            <a:spAutoFit/>
          </a:bodyPr>
          <a:lstStyle/>
          <a:p>
            <a:r>
              <a:rPr lang="en-US" sz="2400" b="1" i="0" u="none" strike="noStrike" dirty="0">
                <a:solidFill>
                  <a:srgbClr val="FF0000"/>
                </a:solidFill>
                <a:effectLst/>
                <a:latin typeface="Corbel" panose="020B0503020204020204" pitchFamily="34" charset="0"/>
              </a:rPr>
              <a:t>INDUSTRY UPDATE</a:t>
            </a:r>
            <a:endParaRPr lang="en-NG" sz="2400" dirty="0">
              <a:solidFill>
                <a:srgbClr val="FF0000"/>
              </a:solidFill>
              <a:latin typeface="Corbel" panose="020B0503020204020204" pitchFamily="34" charset="0"/>
            </a:endParaRPr>
          </a:p>
        </p:txBody>
      </p:sp>
      <p:sp>
        <p:nvSpPr>
          <p:cNvPr id="39" name="TextBox 38">
            <a:extLst>
              <a:ext uri="{FF2B5EF4-FFF2-40B4-BE49-F238E27FC236}">
                <a16:creationId xmlns:a16="http://schemas.microsoft.com/office/drawing/2014/main" id="{8FC1E44E-03B5-A158-BECF-7534CF48CA8D}"/>
              </a:ext>
            </a:extLst>
          </p:cNvPr>
          <p:cNvSpPr txBox="1"/>
          <p:nvPr/>
        </p:nvSpPr>
        <p:spPr>
          <a:xfrm>
            <a:off x="215727" y="14296622"/>
            <a:ext cx="3182169" cy="830997"/>
          </a:xfrm>
          <a:prstGeom prst="rect">
            <a:avLst/>
          </a:prstGeom>
          <a:noFill/>
        </p:spPr>
        <p:txBody>
          <a:bodyPr wrap="square" rtlCol="0">
            <a:spAutoFit/>
          </a:bodyPr>
          <a:lstStyle/>
          <a:p>
            <a:pPr algn="just"/>
            <a:r>
              <a:rPr lang="en-US" sz="1600" b="1" dirty="0">
                <a:latin typeface="Corbel" panose="020B0503020204020204" pitchFamily="34" charset="0"/>
              </a:rPr>
              <a:t>FG approves ₦758bn bonds to clear pension backlogs, says </a:t>
            </a:r>
            <a:r>
              <a:rPr lang="en-US" sz="1600" b="1" dirty="0" err="1">
                <a:latin typeface="Corbel" panose="020B0503020204020204" pitchFamily="34" charset="0"/>
              </a:rPr>
              <a:t>PenCom</a:t>
            </a:r>
            <a:r>
              <a:rPr lang="en-US" sz="1600" b="1" dirty="0">
                <a:latin typeface="Corbel" panose="020B0503020204020204" pitchFamily="34" charset="0"/>
              </a:rPr>
              <a:t> DG</a:t>
            </a:r>
          </a:p>
        </p:txBody>
      </p:sp>
      <p:sp>
        <p:nvSpPr>
          <p:cNvPr id="40" name="TextBox 39">
            <a:extLst>
              <a:ext uri="{FF2B5EF4-FFF2-40B4-BE49-F238E27FC236}">
                <a16:creationId xmlns:a16="http://schemas.microsoft.com/office/drawing/2014/main" id="{AB623A01-183F-2878-367D-87986DEAA13D}"/>
              </a:ext>
            </a:extLst>
          </p:cNvPr>
          <p:cNvSpPr txBox="1"/>
          <p:nvPr/>
        </p:nvSpPr>
        <p:spPr>
          <a:xfrm>
            <a:off x="182932" y="15041983"/>
            <a:ext cx="3367896" cy="2647135"/>
          </a:xfrm>
          <a:prstGeom prst="rect">
            <a:avLst/>
          </a:prstGeom>
          <a:noFill/>
        </p:spPr>
        <p:txBody>
          <a:bodyPr wrap="square" rtlCol="0">
            <a:spAutoFit/>
          </a:bodyPr>
          <a:lstStyle/>
          <a:p>
            <a:pPr algn="just">
              <a:lnSpc>
                <a:spcPts val="1976"/>
              </a:lnSpc>
              <a:buNone/>
            </a:pPr>
            <a:r>
              <a:rPr lang="en-US" sz="1600" b="0" i="0" dirty="0">
                <a:effectLst/>
                <a:latin typeface="Corbel" panose="020B0503020204020204" pitchFamily="34" charset="0"/>
              </a:rPr>
              <a:t>The Federal Government has approved ₦758 billion in bonds to offset long-standing pension liabilities, including pension increases owed since 2007. The DG of the National Pension Commission, Omolola </a:t>
            </a:r>
            <a:r>
              <a:rPr lang="en-US" sz="1600" b="0" i="0" dirty="0" err="1">
                <a:effectLst/>
                <a:latin typeface="Corbel" panose="020B0503020204020204" pitchFamily="34" charset="0"/>
              </a:rPr>
              <a:t>Oloworaran</a:t>
            </a:r>
            <a:r>
              <a:rPr lang="en-US" sz="1600" b="0" i="0" dirty="0">
                <a:effectLst/>
                <a:latin typeface="Corbel" panose="020B0503020204020204" pitchFamily="34" charset="0"/>
              </a:rPr>
              <a:t>, disclosed this at a two-day sensitization workshop on the workings of the Contributory Pension Scheme</a:t>
            </a:r>
            <a:r>
              <a:rPr lang="en-US" sz="1600" b="0" i="0" dirty="0">
                <a:solidFill>
                  <a:srgbClr val="333333"/>
                </a:solidFill>
                <a:effectLst/>
                <a:latin typeface="Corbel" panose="020B0503020204020204" pitchFamily="34" charset="0"/>
              </a:rPr>
              <a:t>. </a:t>
            </a:r>
            <a:r>
              <a:rPr lang="en-US" sz="1600" b="0" i="0" dirty="0">
                <a:effectLst/>
                <a:latin typeface="Corbel" panose="020B0503020204020204" pitchFamily="34" charset="0"/>
                <a:hlinkClick r:id="rId3"/>
              </a:rPr>
              <a:t>Read more</a:t>
            </a:r>
            <a:endParaRPr lang="en-US" sz="1600" b="0" i="0" dirty="0">
              <a:effectLst/>
              <a:latin typeface="Corbel" panose="020B0503020204020204" pitchFamily="34" charset="0"/>
            </a:endParaRPr>
          </a:p>
        </p:txBody>
      </p:sp>
      <p:cxnSp>
        <p:nvCxnSpPr>
          <p:cNvPr id="50" name="Straight Connector 49">
            <a:extLst>
              <a:ext uri="{FF2B5EF4-FFF2-40B4-BE49-F238E27FC236}">
                <a16:creationId xmlns:a16="http://schemas.microsoft.com/office/drawing/2014/main" id="{765AF48E-EB0B-0D35-26E1-3416C80DEE37}"/>
              </a:ext>
            </a:extLst>
          </p:cNvPr>
          <p:cNvCxnSpPr>
            <a:cxnSpLocks/>
          </p:cNvCxnSpPr>
          <p:nvPr/>
        </p:nvCxnSpPr>
        <p:spPr>
          <a:xfrm flipV="1">
            <a:off x="215727" y="7736121"/>
            <a:ext cx="99571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A876F79-F6EE-A56A-9C5B-3E1E2B25F98E}"/>
              </a:ext>
            </a:extLst>
          </p:cNvPr>
          <p:cNvCxnSpPr>
            <a:cxnSpLocks/>
          </p:cNvCxnSpPr>
          <p:nvPr/>
        </p:nvCxnSpPr>
        <p:spPr>
          <a:xfrm>
            <a:off x="358305" y="12143434"/>
            <a:ext cx="987526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9130514-EB60-2844-1A50-86758B69E00F}"/>
              </a:ext>
            </a:extLst>
          </p:cNvPr>
          <p:cNvSpPr txBox="1"/>
          <p:nvPr/>
        </p:nvSpPr>
        <p:spPr>
          <a:xfrm>
            <a:off x="297633" y="7756688"/>
            <a:ext cx="4340198" cy="461665"/>
          </a:xfrm>
          <a:prstGeom prst="rect">
            <a:avLst/>
          </a:prstGeom>
          <a:noFill/>
        </p:spPr>
        <p:txBody>
          <a:bodyPr wrap="square" rtlCol="0">
            <a:spAutoFit/>
          </a:bodyPr>
          <a:lstStyle/>
          <a:p>
            <a:r>
              <a:rPr lang="en-US" sz="2400" b="1" i="0" u="none" strike="noStrike">
                <a:solidFill>
                  <a:srgbClr val="FF0000"/>
                </a:solidFill>
                <a:effectLst/>
                <a:latin typeface="Corbel" panose="020B0503020204020204" pitchFamily="34" charset="0"/>
              </a:rPr>
              <a:t>MARKET UPDATE</a:t>
            </a:r>
            <a:endParaRPr lang="en-NG" sz="2400">
              <a:solidFill>
                <a:srgbClr val="FF0000"/>
              </a:solidFill>
              <a:latin typeface="Corbel" panose="020B0503020204020204" pitchFamily="34" charset="0"/>
            </a:endParaRPr>
          </a:p>
        </p:txBody>
      </p:sp>
      <p:sp>
        <p:nvSpPr>
          <p:cNvPr id="53" name="TextBox 52">
            <a:extLst>
              <a:ext uri="{FF2B5EF4-FFF2-40B4-BE49-F238E27FC236}">
                <a16:creationId xmlns:a16="http://schemas.microsoft.com/office/drawing/2014/main" id="{225F89B9-A381-F4ED-16B5-733770EED267}"/>
              </a:ext>
            </a:extLst>
          </p:cNvPr>
          <p:cNvSpPr txBox="1"/>
          <p:nvPr/>
        </p:nvSpPr>
        <p:spPr>
          <a:xfrm>
            <a:off x="343786" y="8173116"/>
            <a:ext cx="9986835" cy="3970318"/>
          </a:xfrm>
          <a:prstGeom prst="rect">
            <a:avLst/>
          </a:prstGeom>
          <a:noFill/>
        </p:spPr>
        <p:txBody>
          <a:bodyPr wrap="square" rtlCol="0">
            <a:spAutoFit/>
          </a:bodyPr>
          <a:lstStyle>
            <a:defPPr>
              <a:defRPr lang="en-US"/>
            </a:defPPr>
            <a:lvl1pPr algn="just">
              <a:buNone/>
              <a:defRPr sz="1400">
                <a:solidFill>
                  <a:srgbClr val="000000"/>
                </a:solidFill>
                <a:latin typeface="Corbel" panose="020B0503020204020204" pitchFamily="34" charset="0"/>
              </a:defRPr>
            </a:lvl1pPr>
          </a:lstStyle>
          <a:p>
            <a:r>
              <a:rPr lang="en-GB" sz="1800" dirty="0"/>
              <a:t>The fixed-income and equities markets posted a mixed but broadly positive performances in October, reflecting improved investor sentiment </a:t>
            </a:r>
            <a:r>
              <a:rPr lang="en-US" sz="1800" dirty="0"/>
              <a:t>amid sustained macroeconomic stability. The average bond yield declined to 15.77%, extending the bullish momentum from the previous month. The rally was supported by renewed demand from institutional investors following the MPC decision to cut the MPR at 27% in September.</a:t>
            </a:r>
          </a:p>
          <a:p>
            <a:r>
              <a:rPr lang="en-US" sz="1800" dirty="0"/>
              <a:t>Similarly, the Treasury Bills market saw continued buying interest, with the average yield moderating to 17.12%, driven by strong subscription levels at the primary auctions. The 364-day paper cleared at 16.14% at the final auction of the month, compared to 16.78% in September, as investors positioned for sustained disinflation and currency stability.</a:t>
            </a:r>
          </a:p>
          <a:p>
            <a:r>
              <a:rPr lang="en-US" sz="1800" dirty="0"/>
              <a:t>In the bond market, the DMO conducted successful reopening across benchmark maturities, with lower marginal rates recorded for the 2030 and 2032 issuances at 15.83% and 15.85%, respectively. Meanwhile, the equities market extended its positive run, with the NGX-ASI advancing by 8.00% to close October on a stronger note supported by renewed buying interest during the earnings season, as investors repositioned ahead of Q3 corporate results and in response to improving macroeconomic indicators. </a:t>
            </a:r>
          </a:p>
        </p:txBody>
      </p:sp>
      <p:sp>
        <p:nvSpPr>
          <p:cNvPr id="2" name="TextBox 1">
            <a:extLst>
              <a:ext uri="{FF2B5EF4-FFF2-40B4-BE49-F238E27FC236}">
                <a16:creationId xmlns:a16="http://schemas.microsoft.com/office/drawing/2014/main" id="{F2027890-97C4-622A-028C-A722BDB9925E}"/>
              </a:ext>
            </a:extLst>
          </p:cNvPr>
          <p:cNvSpPr txBox="1"/>
          <p:nvPr/>
        </p:nvSpPr>
        <p:spPr>
          <a:xfrm>
            <a:off x="489987" y="1797213"/>
            <a:ext cx="2998412" cy="307777"/>
          </a:xfrm>
          <a:prstGeom prst="rect">
            <a:avLst/>
          </a:prstGeom>
          <a:noFill/>
        </p:spPr>
        <p:txBody>
          <a:bodyPr wrap="square" rtlCol="0">
            <a:spAutoFit/>
          </a:bodyPr>
          <a:lstStyle/>
          <a:p>
            <a:r>
              <a:rPr lang="en-GB" sz="1400" dirty="0">
                <a:solidFill>
                  <a:schemeClr val="bg1"/>
                </a:solidFill>
              </a:rPr>
              <a:t>October 2025</a:t>
            </a:r>
            <a:endParaRPr lang="en-NG" sz="1400" dirty="0">
              <a:solidFill>
                <a:schemeClr val="bg1"/>
              </a:solidFill>
            </a:endParaRPr>
          </a:p>
        </p:txBody>
      </p:sp>
      <p:sp>
        <p:nvSpPr>
          <p:cNvPr id="17" name="TextBox 16">
            <a:extLst>
              <a:ext uri="{FF2B5EF4-FFF2-40B4-BE49-F238E27FC236}">
                <a16:creationId xmlns:a16="http://schemas.microsoft.com/office/drawing/2014/main" id="{FE4AE676-8B4B-2A09-22D1-3F28D9B73149}"/>
              </a:ext>
            </a:extLst>
          </p:cNvPr>
          <p:cNvSpPr txBox="1"/>
          <p:nvPr/>
        </p:nvSpPr>
        <p:spPr>
          <a:xfrm>
            <a:off x="7179816" y="14239472"/>
            <a:ext cx="3272672" cy="1015663"/>
          </a:xfrm>
          <a:prstGeom prst="rect">
            <a:avLst/>
          </a:prstGeom>
          <a:noFill/>
        </p:spPr>
        <p:txBody>
          <a:bodyPr wrap="square" rtlCol="0">
            <a:spAutoFit/>
          </a:bodyPr>
          <a:lstStyle/>
          <a:p>
            <a:pPr algn="just"/>
            <a:r>
              <a:rPr lang="en-US" sz="1600" b="1" dirty="0" err="1">
                <a:latin typeface="Corbel" panose="020B0503020204020204" pitchFamily="34" charset="0"/>
              </a:rPr>
              <a:t>PenCom</a:t>
            </a:r>
            <a:r>
              <a:rPr lang="en-US" sz="1600" b="1" dirty="0">
                <a:latin typeface="Corbel" panose="020B0503020204020204" pitchFamily="34" charset="0"/>
              </a:rPr>
              <a:t>, ICPC sign MoU to recover unremitted pension funds, enforce compliance</a:t>
            </a:r>
          </a:p>
          <a:p>
            <a:endParaRPr lang="en-NG" sz="1200" dirty="0">
              <a:latin typeface="Corbel" panose="020B0503020204020204" pitchFamily="34" charset="0"/>
            </a:endParaRPr>
          </a:p>
        </p:txBody>
      </p:sp>
      <p:sp>
        <p:nvSpPr>
          <p:cNvPr id="18" name="TextBox 17">
            <a:extLst>
              <a:ext uri="{FF2B5EF4-FFF2-40B4-BE49-F238E27FC236}">
                <a16:creationId xmlns:a16="http://schemas.microsoft.com/office/drawing/2014/main" id="{D1B59937-0DCA-21F5-8FC4-5AF04C351C14}"/>
              </a:ext>
            </a:extLst>
          </p:cNvPr>
          <p:cNvSpPr txBox="1"/>
          <p:nvPr/>
        </p:nvSpPr>
        <p:spPr>
          <a:xfrm>
            <a:off x="7100041" y="15199983"/>
            <a:ext cx="3352447" cy="2308324"/>
          </a:xfrm>
          <a:prstGeom prst="rect">
            <a:avLst/>
          </a:prstGeom>
          <a:noFill/>
        </p:spPr>
        <p:txBody>
          <a:bodyPr wrap="square" rtlCol="0">
            <a:spAutoFit/>
          </a:bodyPr>
          <a:lstStyle/>
          <a:p>
            <a:pPr algn="just" rtl="0">
              <a:buNone/>
            </a:pPr>
            <a:r>
              <a:rPr lang="en-US" sz="1600" b="0" i="0" u="none" strike="noStrike" dirty="0" err="1">
                <a:solidFill>
                  <a:srgbClr val="000000"/>
                </a:solidFill>
                <a:effectLst/>
                <a:latin typeface="Corbel" panose="020B0503020204020204" pitchFamily="34" charset="0"/>
              </a:rPr>
              <a:t>PenCom</a:t>
            </a:r>
            <a:r>
              <a:rPr lang="en-US" sz="1600" b="0" i="0" u="none" strike="noStrike" dirty="0">
                <a:solidFill>
                  <a:srgbClr val="000000"/>
                </a:solidFill>
                <a:effectLst/>
                <a:latin typeface="Corbel" panose="020B0503020204020204" pitchFamily="34" charset="0"/>
              </a:rPr>
              <a:t> and the Independent Corrupt Practices and Other Related Offences Commission (ICPC) have signed a Memorandum of Understanding (MoU) aimed at recovering unremitted pension contributions and enforcing compliance across sectors.</a:t>
            </a:r>
            <a:r>
              <a:rPr lang="en-GB" sz="1600" dirty="0">
                <a:solidFill>
                  <a:srgbClr val="000000"/>
                </a:solidFill>
                <a:latin typeface="Corbel" panose="020B0503020204020204" pitchFamily="34" charset="0"/>
              </a:rPr>
              <a:t> </a:t>
            </a:r>
            <a:r>
              <a:rPr lang="en-GB" sz="1600" dirty="0">
                <a:solidFill>
                  <a:srgbClr val="000000"/>
                </a:solidFill>
                <a:latin typeface="Corbel" panose="020B0503020204020204" pitchFamily="34" charset="0"/>
                <a:hlinkClick r:id="rId4"/>
              </a:rPr>
              <a:t>Read more</a:t>
            </a:r>
            <a:endParaRPr lang="en-NG" sz="1600" dirty="0">
              <a:latin typeface="Corbel" panose="020B0503020204020204" pitchFamily="34" charset="0"/>
            </a:endParaRPr>
          </a:p>
        </p:txBody>
      </p:sp>
      <p:pic>
        <p:nvPicPr>
          <p:cNvPr id="14" name="Picture 13">
            <a:extLst>
              <a:ext uri="{FF2B5EF4-FFF2-40B4-BE49-F238E27FC236}">
                <a16:creationId xmlns:a16="http://schemas.microsoft.com/office/drawing/2014/main" id="{19455A55-0A64-8AF7-DE23-A05C9C97B181}"/>
              </a:ext>
            </a:extLst>
          </p:cNvPr>
          <p:cNvPicPr>
            <a:picLocks noChangeAspect="1"/>
          </p:cNvPicPr>
          <p:nvPr/>
        </p:nvPicPr>
        <p:blipFill>
          <a:blip r:embed="rId5"/>
          <a:stretch>
            <a:fillRect/>
          </a:stretch>
        </p:blipFill>
        <p:spPr>
          <a:xfrm>
            <a:off x="7556431" y="12188671"/>
            <a:ext cx="2519442" cy="1989033"/>
          </a:xfrm>
          <a:prstGeom prst="rect">
            <a:avLst/>
          </a:prstGeom>
        </p:spPr>
      </p:pic>
      <p:sp>
        <p:nvSpPr>
          <p:cNvPr id="5" name="TextBox 4">
            <a:extLst>
              <a:ext uri="{FF2B5EF4-FFF2-40B4-BE49-F238E27FC236}">
                <a16:creationId xmlns:a16="http://schemas.microsoft.com/office/drawing/2014/main" id="{9B2B14F1-47EF-60F5-FFCB-64EBD5DB9F95}"/>
              </a:ext>
            </a:extLst>
          </p:cNvPr>
          <p:cNvSpPr txBox="1"/>
          <p:nvPr/>
        </p:nvSpPr>
        <p:spPr>
          <a:xfrm>
            <a:off x="3688464" y="14395339"/>
            <a:ext cx="3147701" cy="830997"/>
          </a:xfrm>
          <a:prstGeom prst="rect">
            <a:avLst/>
          </a:prstGeom>
          <a:noFill/>
        </p:spPr>
        <p:txBody>
          <a:bodyPr wrap="square" rtlCol="0">
            <a:spAutoFit/>
          </a:bodyPr>
          <a:lstStyle/>
          <a:p>
            <a:pPr algn="just"/>
            <a:r>
              <a:rPr lang="en-US" sz="1600" b="1" dirty="0" err="1">
                <a:latin typeface="Corbel" panose="020B0503020204020204" pitchFamily="34" charset="0"/>
              </a:rPr>
              <a:t>PenCom</a:t>
            </a:r>
            <a:r>
              <a:rPr lang="en-US" sz="1600" b="1" dirty="0">
                <a:latin typeface="Corbel" panose="020B0503020204020204" pitchFamily="34" charset="0"/>
              </a:rPr>
              <a:t>, NAICOM order insurers to enforce pension, insurance compliance</a:t>
            </a:r>
            <a:endParaRPr lang="en-NG" sz="1200" dirty="0">
              <a:latin typeface="Corbel" panose="020B0503020204020204" pitchFamily="34" charset="0"/>
            </a:endParaRPr>
          </a:p>
        </p:txBody>
      </p:sp>
      <p:sp>
        <p:nvSpPr>
          <p:cNvPr id="7" name="TextBox 6">
            <a:extLst>
              <a:ext uri="{FF2B5EF4-FFF2-40B4-BE49-F238E27FC236}">
                <a16:creationId xmlns:a16="http://schemas.microsoft.com/office/drawing/2014/main" id="{2A227BF9-DED6-88CC-EC29-68A2577EA5A2}"/>
              </a:ext>
            </a:extLst>
          </p:cNvPr>
          <p:cNvSpPr txBox="1"/>
          <p:nvPr/>
        </p:nvSpPr>
        <p:spPr>
          <a:xfrm>
            <a:off x="3688464" y="15285544"/>
            <a:ext cx="3367896" cy="2062103"/>
          </a:xfrm>
          <a:prstGeom prst="rect">
            <a:avLst/>
          </a:prstGeom>
          <a:noFill/>
        </p:spPr>
        <p:txBody>
          <a:bodyPr wrap="square" rtlCol="0">
            <a:spAutoFit/>
          </a:bodyPr>
          <a:lstStyle/>
          <a:p>
            <a:pPr algn="just" rtl="0">
              <a:buNone/>
            </a:pPr>
            <a:r>
              <a:rPr lang="en-GB" sz="1600" dirty="0">
                <a:solidFill>
                  <a:srgbClr val="000000"/>
                </a:solidFill>
                <a:latin typeface="Corbel" panose="020B0503020204020204" pitchFamily="34" charset="0"/>
              </a:rPr>
              <a:t>T</a:t>
            </a:r>
            <a:r>
              <a:rPr lang="en-GB" sz="1600" b="0" i="0" u="none" strike="noStrike" dirty="0">
                <a:solidFill>
                  <a:srgbClr val="000000"/>
                </a:solidFill>
                <a:effectLst/>
                <a:latin typeface="Corbel" panose="020B0503020204020204" pitchFamily="34" charset="0"/>
              </a:rPr>
              <a:t>he National Pension Commission (</a:t>
            </a:r>
            <a:r>
              <a:rPr lang="en-GB" sz="1600" b="0" i="0" u="none" strike="noStrike" dirty="0" err="1">
                <a:solidFill>
                  <a:srgbClr val="000000"/>
                </a:solidFill>
                <a:effectLst/>
                <a:latin typeface="Corbel" panose="020B0503020204020204" pitchFamily="34" charset="0"/>
              </a:rPr>
              <a:t>PenCom</a:t>
            </a:r>
            <a:r>
              <a:rPr lang="en-GB" sz="1600" b="0" i="0" u="none" strike="noStrike" dirty="0">
                <a:solidFill>
                  <a:srgbClr val="000000"/>
                </a:solidFill>
                <a:effectLst/>
                <a:latin typeface="Corbel" panose="020B0503020204020204" pitchFamily="34" charset="0"/>
              </a:rPr>
              <a:t>) and the National Insurance Commission (NAICOM) have jointly directed insurance companies in Nigeria to suspend all business dealings with employers that fail to comply with statutory pension and insurance obligations</a:t>
            </a:r>
            <a:r>
              <a:rPr lang="en-US" sz="1600" b="0" i="0" u="none" strike="noStrike" dirty="0">
                <a:solidFill>
                  <a:srgbClr val="000000"/>
                </a:solidFill>
                <a:effectLst/>
                <a:latin typeface="Corbel" panose="020B0503020204020204" pitchFamily="34" charset="0"/>
              </a:rPr>
              <a:t>.</a:t>
            </a:r>
            <a:r>
              <a:rPr lang="en-GB" sz="1600" dirty="0">
                <a:solidFill>
                  <a:srgbClr val="000000"/>
                </a:solidFill>
                <a:latin typeface="Corbel" panose="020B0503020204020204" pitchFamily="34" charset="0"/>
              </a:rPr>
              <a:t> </a:t>
            </a:r>
            <a:r>
              <a:rPr lang="en-GB" sz="1600" dirty="0">
                <a:solidFill>
                  <a:srgbClr val="000000"/>
                </a:solidFill>
                <a:latin typeface="Corbel" panose="020B0503020204020204" pitchFamily="34" charset="0"/>
                <a:hlinkClick r:id="rId6"/>
              </a:rPr>
              <a:t>Read more</a:t>
            </a:r>
            <a:endParaRPr lang="en-NG" sz="1600" dirty="0">
              <a:latin typeface="Corbel" panose="020B0503020204020204" pitchFamily="34" charset="0"/>
            </a:endParaRPr>
          </a:p>
        </p:txBody>
      </p:sp>
      <p:grpSp>
        <p:nvGrpSpPr>
          <p:cNvPr id="11" name="Group 10">
            <a:extLst>
              <a:ext uri="{FF2B5EF4-FFF2-40B4-BE49-F238E27FC236}">
                <a16:creationId xmlns:a16="http://schemas.microsoft.com/office/drawing/2014/main" id="{2C7A7A78-C4A9-46E0-6EBD-570CE2A316C6}"/>
              </a:ext>
            </a:extLst>
          </p:cNvPr>
          <p:cNvGrpSpPr/>
          <p:nvPr/>
        </p:nvGrpSpPr>
        <p:grpSpPr>
          <a:xfrm>
            <a:off x="3790828" y="12537700"/>
            <a:ext cx="2888874" cy="1550435"/>
            <a:chOff x="-8516470" y="6916325"/>
            <a:chExt cx="3951043" cy="1846676"/>
          </a:xfrm>
        </p:grpSpPr>
        <p:pic>
          <p:nvPicPr>
            <p:cNvPr id="8" name="Picture 7">
              <a:extLst>
                <a:ext uri="{FF2B5EF4-FFF2-40B4-BE49-F238E27FC236}">
                  <a16:creationId xmlns:a16="http://schemas.microsoft.com/office/drawing/2014/main" id="{35B27450-3E31-6C48-4776-ABAB6AF75AE4}"/>
                </a:ext>
              </a:extLst>
            </p:cNvPr>
            <p:cNvPicPr>
              <a:picLocks noChangeAspect="1"/>
            </p:cNvPicPr>
            <p:nvPr/>
          </p:nvPicPr>
          <p:blipFill>
            <a:blip r:embed="rId5"/>
            <a:stretch>
              <a:fillRect/>
            </a:stretch>
          </p:blipFill>
          <p:spPr>
            <a:xfrm>
              <a:off x="-8516470" y="7011575"/>
              <a:ext cx="2097823" cy="1656176"/>
            </a:xfrm>
            <a:prstGeom prst="rect">
              <a:avLst/>
            </a:prstGeom>
          </p:spPr>
        </p:pic>
        <p:pic>
          <p:nvPicPr>
            <p:cNvPr id="1026" name="Picture 2" descr="NAICOM Home - NAICOM">
              <a:extLst>
                <a:ext uri="{FF2B5EF4-FFF2-40B4-BE49-F238E27FC236}">
                  <a16:creationId xmlns:a16="http://schemas.microsoft.com/office/drawing/2014/main" id="{6A114DA4-AD23-8709-C086-014C3AC37D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3718" y="6916325"/>
              <a:ext cx="1858291" cy="184667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6E4A3C95-F27A-C443-CF03-A6062CD921AA}"/>
              </a:ext>
            </a:extLst>
          </p:cNvPr>
          <p:cNvPicPr>
            <a:picLocks noChangeAspect="1"/>
          </p:cNvPicPr>
          <p:nvPr/>
        </p:nvPicPr>
        <p:blipFill>
          <a:blip r:embed="rId5"/>
          <a:stretch>
            <a:fillRect/>
          </a:stretch>
        </p:blipFill>
        <p:spPr>
          <a:xfrm>
            <a:off x="297632" y="12459199"/>
            <a:ext cx="2327403" cy="1837423"/>
          </a:xfrm>
          <a:prstGeom prst="rect">
            <a:avLst/>
          </a:prstGeom>
        </p:spPr>
      </p:pic>
    </p:spTree>
    <p:extLst>
      <p:ext uri="{BB962C8B-B14F-4D97-AF65-F5344CB8AC3E}">
        <p14:creationId xmlns:p14="http://schemas.microsoft.com/office/powerpoint/2010/main" val="156711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1477CE99-586A-8615-E2E6-6F490D555A37}"/>
              </a:ext>
            </a:extLst>
          </p:cNvPr>
          <p:cNvCxnSpPr>
            <a:cxnSpLocks/>
          </p:cNvCxnSpPr>
          <p:nvPr/>
        </p:nvCxnSpPr>
        <p:spPr>
          <a:xfrm>
            <a:off x="292079" y="4212171"/>
            <a:ext cx="100089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0FF77A8-D542-6A7A-9BBF-4A622ADE312E}"/>
              </a:ext>
            </a:extLst>
          </p:cNvPr>
          <p:cNvSpPr txBox="1"/>
          <p:nvPr/>
        </p:nvSpPr>
        <p:spPr>
          <a:xfrm>
            <a:off x="261166" y="44604"/>
            <a:ext cx="5515165" cy="830997"/>
          </a:xfrm>
          <a:prstGeom prst="rect">
            <a:avLst/>
          </a:prstGeom>
          <a:noFill/>
        </p:spPr>
        <p:txBody>
          <a:bodyPr wrap="square" rtlCol="0">
            <a:spAutoFit/>
          </a:bodyPr>
          <a:lstStyle/>
          <a:p>
            <a:r>
              <a:rPr lang="en-US" sz="2400" b="1" i="0" u="none" strike="noStrike" dirty="0">
                <a:solidFill>
                  <a:srgbClr val="FF0000"/>
                </a:solidFill>
                <a:effectLst/>
                <a:latin typeface="Corbel" panose="020B0503020204020204" pitchFamily="34" charset="0"/>
              </a:rPr>
              <a:t>FUND PERFORMANCE – OCTOBER</a:t>
            </a:r>
          </a:p>
          <a:p>
            <a:endParaRPr lang="en-NG" sz="2400" dirty="0">
              <a:solidFill>
                <a:srgbClr val="FF0000"/>
              </a:solidFill>
              <a:latin typeface="Corbel" panose="020B0503020204020204" pitchFamily="34" charset="0"/>
            </a:endParaRPr>
          </a:p>
        </p:txBody>
      </p:sp>
      <p:graphicFrame>
        <p:nvGraphicFramePr>
          <p:cNvPr id="22" name="Table 21">
            <a:extLst>
              <a:ext uri="{FF2B5EF4-FFF2-40B4-BE49-F238E27FC236}">
                <a16:creationId xmlns:a16="http://schemas.microsoft.com/office/drawing/2014/main" id="{E819DEB0-883C-E1E9-C296-6A011E90FCB8}"/>
              </a:ext>
            </a:extLst>
          </p:cNvPr>
          <p:cNvGraphicFramePr>
            <a:graphicFrameLocks noGrp="1"/>
          </p:cNvGraphicFramePr>
          <p:nvPr>
            <p:extLst>
              <p:ext uri="{D42A27DB-BD31-4B8C-83A1-F6EECF244321}">
                <p14:modId xmlns:p14="http://schemas.microsoft.com/office/powerpoint/2010/main" val="1245868609"/>
              </p:ext>
            </p:extLst>
          </p:nvPr>
        </p:nvGraphicFramePr>
        <p:xfrm>
          <a:off x="311708" y="576241"/>
          <a:ext cx="9905659" cy="3423966"/>
        </p:xfrm>
        <a:graphic>
          <a:graphicData uri="http://schemas.openxmlformats.org/drawingml/2006/table">
            <a:tbl>
              <a:tblPr firstRow="1" bandRow="1">
                <a:tableStyleId>{0E3FDE45-AF77-4B5C-9715-49D594BDF05E}</a:tableStyleId>
              </a:tblPr>
              <a:tblGrid>
                <a:gridCol w="2258351">
                  <a:extLst>
                    <a:ext uri="{9D8B030D-6E8A-4147-A177-3AD203B41FA5}">
                      <a16:colId xmlns:a16="http://schemas.microsoft.com/office/drawing/2014/main" val="3505551382"/>
                    </a:ext>
                  </a:extLst>
                </a:gridCol>
                <a:gridCol w="1086875">
                  <a:extLst>
                    <a:ext uri="{9D8B030D-6E8A-4147-A177-3AD203B41FA5}">
                      <a16:colId xmlns:a16="http://schemas.microsoft.com/office/drawing/2014/main" val="2035908049"/>
                    </a:ext>
                  </a:extLst>
                </a:gridCol>
                <a:gridCol w="1179374">
                  <a:extLst>
                    <a:ext uri="{9D8B030D-6E8A-4147-A177-3AD203B41FA5}">
                      <a16:colId xmlns:a16="http://schemas.microsoft.com/office/drawing/2014/main" val="3090065196"/>
                    </a:ext>
                  </a:extLst>
                </a:gridCol>
                <a:gridCol w="1086875">
                  <a:extLst>
                    <a:ext uri="{9D8B030D-6E8A-4147-A177-3AD203B41FA5}">
                      <a16:colId xmlns:a16="http://schemas.microsoft.com/office/drawing/2014/main" val="2624426384"/>
                    </a:ext>
                  </a:extLst>
                </a:gridCol>
                <a:gridCol w="1156250">
                  <a:extLst>
                    <a:ext uri="{9D8B030D-6E8A-4147-A177-3AD203B41FA5}">
                      <a16:colId xmlns:a16="http://schemas.microsoft.com/office/drawing/2014/main" val="892535675"/>
                    </a:ext>
                  </a:extLst>
                </a:gridCol>
                <a:gridCol w="1063750">
                  <a:extLst>
                    <a:ext uri="{9D8B030D-6E8A-4147-A177-3AD203B41FA5}">
                      <a16:colId xmlns:a16="http://schemas.microsoft.com/office/drawing/2014/main" val="2346001504"/>
                    </a:ext>
                  </a:extLst>
                </a:gridCol>
                <a:gridCol w="1110001">
                  <a:extLst>
                    <a:ext uri="{9D8B030D-6E8A-4147-A177-3AD203B41FA5}">
                      <a16:colId xmlns:a16="http://schemas.microsoft.com/office/drawing/2014/main" val="3510723330"/>
                    </a:ext>
                  </a:extLst>
                </a:gridCol>
                <a:gridCol w="964183">
                  <a:extLst>
                    <a:ext uri="{9D8B030D-6E8A-4147-A177-3AD203B41FA5}">
                      <a16:colId xmlns:a16="http://schemas.microsoft.com/office/drawing/2014/main" val="847857780"/>
                    </a:ext>
                  </a:extLst>
                </a:gridCol>
              </a:tblGrid>
              <a:tr h="637380">
                <a:tc>
                  <a:txBody>
                    <a:bodyPr/>
                    <a:lstStyle/>
                    <a:p>
                      <a:endParaRPr lang="en-NG" sz="1700" dirty="0"/>
                    </a:p>
                  </a:txBody>
                  <a:tcPr/>
                </a:tc>
                <a:tc>
                  <a:txBody>
                    <a:bodyPr/>
                    <a:lstStyle/>
                    <a:p>
                      <a:pPr algn="ctr"/>
                      <a:r>
                        <a:rPr lang="en-GB" sz="1700" dirty="0"/>
                        <a:t>Fund I</a:t>
                      </a:r>
                      <a:endParaRPr lang="en-NG" sz="1700" dirty="0"/>
                    </a:p>
                  </a:txBody>
                  <a:tcPr/>
                </a:tc>
                <a:tc>
                  <a:txBody>
                    <a:bodyPr/>
                    <a:lstStyle/>
                    <a:p>
                      <a:pPr algn="ctr"/>
                      <a:r>
                        <a:rPr lang="en-GB" sz="1700" dirty="0"/>
                        <a:t>Fund II</a:t>
                      </a:r>
                      <a:endParaRPr lang="en-NG" sz="1700" dirty="0"/>
                    </a:p>
                  </a:txBody>
                  <a:tcPr/>
                </a:tc>
                <a:tc>
                  <a:txBody>
                    <a:bodyPr/>
                    <a:lstStyle/>
                    <a:p>
                      <a:pPr algn="ctr"/>
                      <a:r>
                        <a:rPr lang="en-GB" sz="1700" dirty="0"/>
                        <a:t>Fund III</a:t>
                      </a:r>
                      <a:endParaRPr lang="en-NG" sz="1700" dirty="0"/>
                    </a:p>
                  </a:txBody>
                  <a:tcPr/>
                </a:tc>
                <a:tc>
                  <a:txBody>
                    <a:bodyPr/>
                    <a:lstStyle/>
                    <a:p>
                      <a:pPr algn="ctr"/>
                      <a:r>
                        <a:rPr lang="en-GB" sz="1700" dirty="0"/>
                        <a:t>Fund IV</a:t>
                      </a:r>
                      <a:endParaRPr lang="en-NG" sz="1700" dirty="0"/>
                    </a:p>
                  </a:txBody>
                  <a:tcPr/>
                </a:tc>
                <a:tc>
                  <a:txBody>
                    <a:bodyPr/>
                    <a:lstStyle/>
                    <a:p>
                      <a:pPr algn="ctr"/>
                      <a:r>
                        <a:rPr lang="en-GB" sz="1700"/>
                        <a:t>Fund V</a:t>
                      </a:r>
                      <a:endParaRPr lang="en-NG" sz="1700"/>
                    </a:p>
                  </a:txBody>
                  <a:tcPr/>
                </a:tc>
                <a:tc>
                  <a:txBody>
                    <a:bodyPr/>
                    <a:lstStyle/>
                    <a:p>
                      <a:pPr algn="ctr"/>
                      <a:r>
                        <a:rPr lang="en-GB" sz="1700"/>
                        <a:t>Fund VI (Active)</a:t>
                      </a:r>
                      <a:endParaRPr lang="en-NG" sz="1700"/>
                    </a:p>
                  </a:txBody>
                  <a:tcPr/>
                </a:tc>
                <a:tc>
                  <a:txBody>
                    <a:bodyPr/>
                    <a:lstStyle/>
                    <a:p>
                      <a:pPr algn="ctr"/>
                      <a:r>
                        <a:rPr lang="en-GB" sz="1700" dirty="0"/>
                        <a:t>Fund VI (Retiree)</a:t>
                      </a:r>
                      <a:endParaRPr lang="en-NG" sz="1700" dirty="0"/>
                    </a:p>
                  </a:txBody>
                  <a:tcPr/>
                </a:tc>
                <a:extLst>
                  <a:ext uri="{0D108BD9-81ED-4DB2-BD59-A6C34878D82A}">
                    <a16:rowId xmlns:a16="http://schemas.microsoft.com/office/drawing/2014/main" val="1944101762"/>
                  </a:ext>
                </a:extLst>
              </a:tr>
              <a:tr h="436102">
                <a:tc>
                  <a:txBody>
                    <a:bodyPr/>
                    <a:lstStyle/>
                    <a:p>
                      <a:r>
                        <a:rPr lang="en-GB" sz="1700">
                          <a:latin typeface="Corbel" panose="020B0503020204020204" pitchFamily="34" charset="0"/>
                        </a:rPr>
                        <a:t>Performance (%)</a:t>
                      </a:r>
                      <a:endParaRPr lang="en-NG" sz="1700">
                        <a:latin typeface="Corbel" panose="020B0503020204020204" pitchFamily="34" charset="0"/>
                      </a:endParaRPr>
                    </a:p>
                  </a:txBody>
                  <a:tcPr/>
                </a:tc>
                <a:tc>
                  <a:txBody>
                    <a:bodyPr/>
                    <a:lstStyle/>
                    <a:p>
                      <a:pPr algn="ctr"/>
                      <a:r>
                        <a:rPr lang="en-GB" sz="1700" dirty="0">
                          <a:latin typeface="Corbel" panose="020B0503020204020204" pitchFamily="34" charset="0"/>
                        </a:rPr>
                        <a:t>3.36%</a:t>
                      </a:r>
                      <a:endParaRPr lang="en-NG" sz="1700" dirty="0">
                        <a:latin typeface="Corbel" panose="020B0503020204020204" pitchFamily="34" charset="0"/>
                      </a:endParaRPr>
                    </a:p>
                  </a:txBody>
                  <a:tcPr/>
                </a:tc>
                <a:tc>
                  <a:txBody>
                    <a:bodyPr/>
                    <a:lstStyle/>
                    <a:p>
                      <a:pPr algn="ctr"/>
                      <a:r>
                        <a:rPr lang="en-GB" sz="1700">
                          <a:latin typeface="Corbel" panose="020B0503020204020204" pitchFamily="34" charset="0"/>
                        </a:rPr>
                        <a:t>2.25%</a:t>
                      </a:r>
                      <a:endParaRPr lang="en-NG" sz="1700">
                        <a:latin typeface="Corbel" panose="020B0503020204020204" pitchFamily="34" charset="0"/>
                      </a:endParaRPr>
                    </a:p>
                  </a:txBody>
                  <a:tcPr/>
                </a:tc>
                <a:tc>
                  <a:txBody>
                    <a:bodyPr/>
                    <a:lstStyle/>
                    <a:p>
                      <a:pPr algn="ctr"/>
                      <a:r>
                        <a:rPr lang="en-GB" sz="1700" dirty="0">
                          <a:latin typeface="Corbel" panose="020B0503020204020204" pitchFamily="34" charset="0"/>
                        </a:rPr>
                        <a:t>1.67%</a:t>
                      </a:r>
                      <a:endParaRPr lang="en-NG" sz="1700" dirty="0">
                        <a:latin typeface="Corbel" panose="020B0503020204020204" pitchFamily="34" charset="0"/>
                      </a:endParaRPr>
                    </a:p>
                  </a:txBody>
                  <a:tcPr/>
                </a:tc>
                <a:tc>
                  <a:txBody>
                    <a:bodyPr/>
                    <a:lstStyle/>
                    <a:p>
                      <a:pPr algn="ctr"/>
                      <a:r>
                        <a:rPr lang="en-GB" sz="1700">
                          <a:latin typeface="Corbel" panose="020B0503020204020204" pitchFamily="34" charset="0"/>
                        </a:rPr>
                        <a:t>1.27%</a:t>
                      </a:r>
                      <a:endParaRPr lang="en-NG" sz="1700">
                        <a:latin typeface="Corbel" panose="020B0503020204020204" pitchFamily="34" charset="0"/>
                      </a:endParaRPr>
                    </a:p>
                  </a:txBody>
                  <a:tcPr/>
                </a:tc>
                <a:tc>
                  <a:txBody>
                    <a:bodyPr/>
                    <a:lstStyle/>
                    <a:p>
                      <a:pPr algn="ctr"/>
                      <a:r>
                        <a:rPr lang="en-GB" sz="1700" dirty="0">
                          <a:latin typeface="Corbel" panose="020B0503020204020204" pitchFamily="34" charset="0"/>
                        </a:rPr>
                        <a:t>1.34%</a:t>
                      </a:r>
                      <a:endParaRPr lang="en-NG" sz="1700" dirty="0">
                        <a:latin typeface="Corbel" panose="020B0503020204020204" pitchFamily="34" charset="0"/>
                      </a:endParaRPr>
                    </a:p>
                  </a:txBody>
                  <a:tcPr/>
                </a:tc>
                <a:tc>
                  <a:txBody>
                    <a:bodyPr/>
                    <a:lstStyle/>
                    <a:p>
                      <a:pPr algn="ctr"/>
                      <a:r>
                        <a:rPr lang="en-GB" sz="1700">
                          <a:latin typeface="Corbel" panose="020B0503020204020204" pitchFamily="34" charset="0"/>
                        </a:rPr>
                        <a:t>1.95%</a:t>
                      </a:r>
                      <a:endParaRPr lang="en-NG" sz="1700">
                        <a:latin typeface="Corbel" panose="020B0503020204020204" pitchFamily="34" charset="0"/>
                      </a:endParaRPr>
                    </a:p>
                  </a:txBody>
                  <a:tcPr/>
                </a:tc>
                <a:tc>
                  <a:txBody>
                    <a:bodyPr/>
                    <a:lstStyle/>
                    <a:p>
                      <a:pPr algn="ctr"/>
                      <a:r>
                        <a:rPr lang="en-GB" sz="1700">
                          <a:latin typeface="Corbel" panose="020B0503020204020204" pitchFamily="34" charset="0"/>
                        </a:rPr>
                        <a:t>1.72%</a:t>
                      </a:r>
                      <a:endParaRPr lang="en-NG" sz="1700">
                        <a:latin typeface="Corbel" panose="020B0503020204020204" pitchFamily="34" charset="0"/>
                      </a:endParaRPr>
                    </a:p>
                  </a:txBody>
                  <a:tcPr/>
                </a:tc>
                <a:extLst>
                  <a:ext uri="{0D108BD9-81ED-4DB2-BD59-A6C34878D82A}">
                    <a16:rowId xmlns:a16="http://schemas.microsoft.com/office/drawing/2014/main" val="3833574687"/>
                  </a:ext>
                </a:extLst>
              </a:tr>
              <a:tr h="253482">
                <a:tc gridSpan="8">
                  <a:txBody>
                    <a:bodyPr/>
                    <a:lstStyle/>
                    <a:p>
                      <a:r>
                        <a:rPr lang="en-GB" sz="1700" dirty="0">
                          <a:solidFill>
                            <a:srgbClr val="FF0000"/>
                          </a:solidFill>
                          <a:latin typeface="Corbel" panose="020B0503020204020204" pitchFamily="34" charset="0"/>
                        </a:rPr>
                        <a:t>Allocation</a:t>
                      </a:r>
                      <a:endParaRPr lang="en-NG" sz="1700" dirty="0">
                        <a:solidFill>
                          <a:srgbClr val="FF0000"/>
                        </a:solidFill>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tc hMerge="1">
                  <a:txBody>
                    <a:bodyPr/>
                    <a:lstStyle/>
                    <a:p>
                      <a:pPr algn="ctr"/>
                      <a:endParaRPr lang="en-NG" sz="2000">
                        <a:latin typeface="Corbel" panose="020B0503020204020204" pitchFamily="34" charset="0"/>
                      </a:endParaRPr>
                    </a:p>
                  </a:txBody>
                  <a:tcPr/>
                </a:tc>
                <a:extLst>
                  <a:ext uri="{0D108BD9-81ED-4DB2-BD59-A6C34878D82A}">
                    <a16:rowId xmlns:a16="http://schemas.microsoft.com/office/drawing/2014/main" val="2723432026"/>
                  </a:ext>
                </a:extLst>
              </a:tr>
              <a:tr h="220348">
                <a:tc>
                  <a:txBody>
                    <a:bodyPr/>
                    <a:lstStyle/>
                    <a:p>
                      <a:r>
                        <a:rPr lang="en-GB" sz="1700">
                          <a:latin typeface="Corbel" panose="020B0503020204020204" pitchFamily="34" charset="0"/>
                        </a:rPr>
                        <a:t>Bonds</a:t>
                      </a:r>
                      <a:endParaRPr lang="en-NG" sz="1700">
                        <a:latin typeface="Corbel" panose="020B0503020204020204" pitchFamily="34" charset="0"/>
                      </a:endParaRPr>
                    </a:p>
                  </a:txBody>
                  <a:tcPr/>
                </a:tc>
                <a:tc>
                  <a:txBody>
                    <a:bodyPr/>
                    <a:lstStyle/>
                    <a:p>
                      <a:pPr algn="ctr" fontAlgn="b">
                        <a:buNone/>
                      </a:pPr>
                      <a:r>
                        <a:rPr lang="en-US" sz="1400" b="1" i="0" u="none" strike="noStrike" dirty="0">
                          <a:solidFill>
                            <a:srgbClr val="000000"/>
                          </a:solidFill>
                          <a:effectLst/>
                          <a:latin typeface="Corbel" panose="020B0503020204020204" pitchFamily="34" charset="0"/>
                        </a:rPr>
                        <a:t>24.70%</a:t>
                      </a:r>
                    </a:p>
                  </a:txBody>
                  <a:tcPr marL="6350" marR="3600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57.13%</a:t>
                      </a:r>
                    </a:p>
                  </a:txBody>
                  <a:tcPr marL="6350" marR="3600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61.93%</a:t>
                      </a:r>
                    </a:p>
                  </a:txBody>
                  <a:tcPr marL="6350" marR="3600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54.17%</a:t>
                      </a:r>
                    </a:p>
                  </a:txBody>
                  <a:tcPr marL="6350" marR="3600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41.93%</a:t>
                      </a:r>
                    </a:p>
                  </a:txBody>
                  <a:tcPr marL="6350" marR="3600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24.94%</a:t>
                      </a:r>
                    </a:p>
                  </a:txBody>
                  <a:tcPr marL="6350" marR="3600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   </a:t>
                      </a:r>
                    </a:p>
                  </a:txBody>
                  <a:tcPr marL="6350" marR="36000" marT="0" marB="0" anchor="ctr"/>
                </a:tc>
                <a:extLst>
                  <a:ext uri="{0D108BD9-81ED-4DB2-BD59-A6C34878D82A}">
                    <a16:rowId xmlns:a16="http://schemas.microsoft.com/office/drawing/2014/main" val="3875658240"/>
                  </a:ext>
                </a:extLst>
              </a:tr>
              <a:tr h="436102">
                <a:tc>
                  <a:txBody>
                    <a:bodyPr/>
                    <a:lstStyle/>
                    <a:p>
                      <a:r>
                        <a:rPr lang="en-GB" sz="1700">
                          <a:latin typeface="Corbel" panose="020B0503020204020204" pitchFamily="34" charset="0"/>
                        </a:rPr>
                        <a:t>Equities</a:t>
                      </a:r>
                      <a:endParaRPr lang="en-NG" sz="1700">
                        <a:latin typeface="Corbel" panose="020B0503020204020204" pitchFamily="34" charset="0"/>
                      </a:endParaRPr>
                    </a:p>
                  </a:txBody>
                  <a:tcPr/>
                </a:tc>
                <a:tc>
                  <a:txBody>
                    <a:bodyPr/>
                    <a:lstStyle/>
                    <a:p>
                      <a:pPr algn="ctr" fontAlgn="b">
                        <a:buNone/>
                      </a:pPr>
                      <a:r>
                        <a:rPr lang="en-US" sz="1400" b="1" i="0" u="none" strike="noStrike" dirty="0">
                          <a:solidFill>
                            <a:srgbClr val="000000"/>
                          </a:solidFill>
                          <a:effectLst/>
                          <a:latin typeface="Corbel" panose="020B0503020204020204" pitchFamily="34" charset="0"/>
                        </a:rPr>
                        <a:t>22.96%</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15.17%</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10.50%</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0.56%</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  </a:t>
                      </a:r>
                    </a:p>
                  </a:txBody>
                  <a:tcPr marL="6350" marR="6350" marT="6350" marB="0" anchor="ctr"/>
                </a:tc>
                <a:extLst>
                  <a:ext uri="{0D108BD9-81ED-4DB2-BD59-A6C34878D82A}">
                    <a16:rowId xmlns:a16="http://schemas.microsoft.com/office/drawing/2014/main" val="1306511267"/>
                  </a:ext>
                </a:extLst>
              </a:tr>
              <a:tr h="349634">
                <a:tc>
                  <a:txBody>
                    <a:bodyPr/>
                    <a:lstStyle/>
                    <a:p>
                      <a:r>
                        <a:rPr lang="en-GB" sz="1700">
                          <a:latin typeface="Corbel" panose="020B0503020204020204" pitchFamily="34" charset="0"/>
                        </a:rPr>
                        <a:t>Money Market/</a:t>
                      </a:r>
                      <a:r>
                        <a:rPr lang="en-GB" sz="1700" err="1">
                          <a:latin typeface="Corbel" panose="020B0503020204020204" pitchFamily="34" charset="0"/>
                        </a:rPr>
                        <a:t>Tbills</a:t>
                      </a:r>
                      <a:endParaRPr lang="en-NG" sz="1700">
                        <a:latin typeface="Corbel" panose="020B0503020204020204" pitchFamily="34" charset="0"/>
                      </a:endParaRPr>
                    </a:p>
                  </a:txBody>
                  <a:tcPr/>
                </a:tc>
                <a:tc>
                  <a:txBody>
                    <a:bodyPr/>
                    <a:lstStyle/>
                    <a:p>
                      <a:pPr algn="ctr" fontAlgn="b">
                        <a:buNone/>
                      </a:pPr>
                      <a:r>
                        <a:rPr lang="en-US" sz="1400" b="1" i="0" u="none" strike="noStrike" dirty="0">
                          <a:solidFill>
                            <a:srgbClr val="000000"/>
                          </a:solidFill>
                          <a:effectLst/>
                          <a:latin typeface="Corbel" panose="020B0503020204020204" pitchFamily="34" charset="0"/>
                        </a:rPr>
                        <a:t>48.63%</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20.68%</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26.23%</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44.44%</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58.07%</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75.06%</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100.00%</a:t>
                      </a:r>
                    </a:p>
                  </a:txBody>
                  <a:tcPr marL="6350" marR="6350" marT="6350" marB="0" anchor="ctr"/>
                </a:tc>
                <a:extLst>
                  <a:ext uri="{0D108BD9-81ED-4DB2-BD59-A6C34878D82A}">
                    <a16:rowId xmlns:a16="http://schemas.microsoft.com/office/drawing/2014/main" val="350076692"/>
                  </a:ext>
                </a:extLst>
              </a:tr>
              <a:tr h="333651">
                <a:tc>
                  <a:txBody>
                    <a:bodyPr/>
                    <a:lstStyle/>
                    <a:p>
                      <a:r>
                        <a:rPr lang="en-GB" sz="1700">
                          <a:latin typeface="Corbel" panose="020B0503020204020204" pitchFamily="34" charset="0"/>
                        </a:rPr>
                        <a:t>Alternative assets</a:t>
                      </a:r>
                      <a:endParaRPr lang="en-NG" sz="1700">
                        <a:latin typeface="Corbel" panose="020B0503020204020204" pitchFamily="34" charset="0"/>
                      </a:endParaRPr>
                    </a:p>
                  </a:txBody>
                  <a:tcPr/>
                </a:tc>
                <a:tc>
                  <a:txBody>
                    <a:bodyPr/>
                    <a:lstStyle/>
                    <a:p>
                      <a:pPr algn="ctr" fontAlgn="b">
                        <a:buNone/>
                      </a:pPr>
                      <a:r>
                        <a:rPr lang="en-US" sz="1400" b="1" i="0" u="none" strike="noStrike" dirty="0">
                          <a:solidFill>
                            <a:srgbClr val="000000"/>
                          </a:solidFill>
                          <a:effectLst/>
                          <a:latin typeface="Corbel" panose="020B0503020204020204" pitchFamily="34" charset="0"/>
                        </a:rPr>
                        <a:t>3.71%</a:t>
                      </a:r>
                    </a:p>
                  </a:txBody>
                  <a:tcPr marL="6350" marR="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7.02%</a:t>
                      </a:r>
                    </a:p>
                  </a:txBody>
                  <a:tcPr marL="6350" marR="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1.34%</a:t>
                      </a:r>
                    </a:p>
                  </a:txBody>
                  <a:tcPr marL="6350" marR="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0.83%</a:t>
                      </a:r>
                    </a:p>
                  </a:txBody>
                  <a:tcPr marL="6350" marR="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                            </a:t>
                      </a:r>
                    </a:p>
                  </a:txBody>
                  <a:tcPr marL="6350" marR="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0" marT="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0" marT="0" marB="0" anchor="ctr"/>
                </a:tc>
                <a:extLst>
                  <a:ext uri="{0D108BD9-81ED-4DB2-BD59-A6C34878D82A}">
                    <a16:rowId xmlns:a16="http://schemas.microsoft.com/office/drawing/2014/main" val="29444806"/>
                  </a:ext>
                </a:extLst>
              </a:tr>
              <a:tr h="436102">
                <a:tc>
                  <a:txBody>
                    <a:bodyPr/>
                    <a:lstStyle/>
                    <a:p>
                      <a:r>
                        <a:rPr lang="en-GB" sz="1700" dirty="0">
                          <a:latin typeface="Corbel" panose="020B0503020204020204" pitchFamily="34" charset="0"/>
                        </a:rPr>
                        <a:t>Others</a:t>
                      </a:r>
                      <a:endParaRPr lang="en-NG" sz="1700" dirty="0">
                        <a:latin typeface="Corbel" panose="020B0503020204020204" pitchFamily="34" charset="0"/>
                      </a:endParaRPr>
                    </a:p>
                  </a:txBody>
                  <a:tcP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6350" marT="6350" marB="0" anchor="ctr"/>
                </a:tc>
                <a:tc>
                  <a:txBody>
                    <a:bodyPr/>
                    <a:lstStyle/>
                    <a:p>
                      <a:pPr algn="ctr" fontAlgn="b">
                        <a:buNone/>
                      </a:pPr>
                      <a:r>
                        <a:rPr lang="en-US" sz="1400" b="1" i="0" u="none" strike="noStrike" dirty="0">
                          <a:solidFill>
                            <a:srgbClr val="000000"/>
                          </a:solidFill>
                          <a:effectLst/>
                          <a:latin typeface="Corbel" panose="020B0503020204020204" pitchFamily="34" charset="0"/>
                        </a:rPr>
                        <a:t>-                                   </a:t>
                      </a:r>
                    </a:p>
                  </a:txBody>
                  <a:tcPr marL="6350" marR="6350" marT="6350" marB="0" anchor="ctr"/>
                </a:tc>
                <a:extLst>
                  <a:ext uri="{0D108BD9-81ED-4DB2-BD59-A6C34878D82A}">
                    <a16:rowId xmlns:a16="http://schemas.microsoft.com/office/drawing/2014/main" val="1104680097"/>
                  </a:ext>
                </a:extLst>
              </a:tr>
            </a:tbl>
          </a:graphicData>
        </a:graphic>
      </p:graphicFrame>
      <p:sp>
        <p:nvSpPr>
          <p:cNvPr id="14" name="TextBox 13">
            <a:extLst>
              <a:ext uri="{FF2B5EF4-FFF2-40B4-BE49-F238E27FC236}">
                <a16:creationId xmlns:a16="http://schemas.microsoft.com/office/drawing/2014/main" id="{B516BF5F-6205-F858-0FD9-4D3A8753F6E8}"/>
              </a:ext>
            </a:extLst>
          </p:cNvPr>
          <p:cNvSpPr txBox="1"/>
          <p:nvPr/>
        </p:nvSpPr>
        <p:spPr>
          <a:xfrm>
            <a:off x="292079" y="4569562"/>
            <a:ext cx="10008973" cy="1938992"/>
          </a:xfrm>
          <a:prstGeom prst="rect">
            <a:avLst/>
          </a:prstGeom>
          <a:noFill/>
        </p:spPr>
        <p:txBody>
          <a:bodyPr wrap="square" rtlCol="0">
            <a:spAutoFit/>
          </a:bodyPr>
          <a:lstStyle>
            <a:defPPr>
              <a:defRPr lang="en-US"/>
            </a:defPPr>
            <a:lvl1pPr algn="just">
              <a:buNone/>
              <a:defRPr sz="1400">
                <a:solidFill>
                  <a:srgbClr val="000000"/>
                </a:solidFill>
                <a:latin typeface="Corbel" panose="020B0503020204020204" pitchFamily="34" charset="0"/>
              </a:defRPr>
            </a:lvl1pPr>
          </a:lstStyle>
          <a:p>
            <a:r>
              <a:rPr lang="en-GB" sz="2000" dirty="0"/>
              <a:t>Our investments in infrastructure bonds and funds play a pivotal role in advancing Nigeria’s infrastructure development, particularly in road construction and rehabilitation across key regions. By channelling capital into these projects, we are helping to close the nation’s infrastructure gap, improve regional connectivity, and promote the efficient movement of people and goods. These initiatives not only stimulate economic activity but also enhance social inclusion and overall quality of life for Nigerians.</a:t>
            </a:r>
            <a:endParaRPr lang="en-GB" sz="900" dirty="0"/>
          </a:p>
        </p:txBody>
      </p:sp>
      <p:sp>
        <p:nvSpPr>
          <p:cNvPr id="5" name="TextBox 4">
            <a:extLst>
              <a:ext uri="{FF2B5EF4-FFF2-40B4-BE49-F238E27FC236}">
                <a16:creationId xmlns:a16="http://schemas.microsoft.com/office/drawing/2014/main" id="{E7109DB5-E1A6-D35E-29CC-E7E4CC8BECBB}"/>
              </a:ext>
            </a:extLst>
          </p:cNvPr>
          <p:cNvSpPr txBox="1"/>
          <p:nvPr/>
        </p:nvSpPr>
        <p:spPr>
          <a:xfrm>
            <a:off x="261166" y="4107897"/>
            <a:ext cx="8227453" cy="461665"/>
          </a:xfrm>
          <a:prstGeom prst="rect">
            <a:avLst/>
          </a:prstGeom>
          <a:noFill/>
        </p:spPr>
        <p:txBody>
          <a:bodyPr wrap="square" rtlCol="0">
            <a:spAutoFit/>
          </a:bodyPr>
          <a:lstStyle/>
          <a:p>
            <a:r>
              <a:rPr lang="en-GB" sz="2400" b="1" i="0" u="none" strike="noStrike" dirty="0">
                <a:solidFill>
                  <a:srgbClr val="FF0000"/>
                </a:solidFill>
                <a:effectLst/>
                <a:latin typeface="Corbel" panose="020B0503020204020204" pitchFamily="34" charset="0"/>
              </a:rPr>
              <a:t>Your pension savings is driving economic development</a:t>
            </a:r>
            <a:endParaRPr lang="en-NG" sz="2400" dirty="0">
              <a:solidFill>
                <a:srgbClr val="FF0000"/>
              </a:solidFill>
              <a:latin typeface="Corbel" panose="020B0503020204020204" pitchFamily="34" charset="0"/>
            </a:endParaRPr>
          </a:p>
        </p:txBody>
      </p:sp>
      <p:pic>
        <p:nvPicPr>
          <p:cNvPr id="2050" name="Picture 2" descr="What Is Highway Construction? - Sb Civils">
            <a:extLst>
              <a:ext uri="{FF2B5EF4-FFF2-40B4-BE49-F238E27FC236}">
                <a16:creationId xmlns:a16="http://schemas.microsoft.com/office/drawing/2014/main" id="{D9CBD266-9049-D732-E66F-231206EA3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45" y="6641795"/>
            <a:ext cx="4556847" cy="1814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G invests N116.7 billion on Second Niger Bridge project | The Guardian  Nigeria News - Nigeria and World News">
            <a:extLst>
              <a:ext uri="{FF2B5EF4-FFF2-40B4-BE49-F238E27FC236}">
                <a16:creationId xmlns:a16="http://schemas.microsoft.com/office/drawing/2014/main" id="{11820C3C-694F-C779-BFE5-7E38F1AFA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392"/>
          <a:stretch>
            <a:fillRect/>
          </a:stretch>
        </p:blipFill>
        <p:spPr bwMode="auto">
          <a:xfrm>
            <a:off x="5143500" y="6651531"/>
            <a:ext cx="5157550" cy="18140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CN commences repair of faulty transmission line serving North">
            <a:extLst>
              <a:ext uri="{FF2B5EF4-FFF2-40B4-BE49-F238E27FC236}">
                <a16:creationId xmlns:a16="http://schemas.microsoft.com/office/drawing/2014/main" id="{81D6E18A-1834-A874-DB8F-82B8DC703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368" y="8465579"/>
            <a:ext cx="4556847" cy="2106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CA9B82-8C9F-DA08-15E0-E8EBA4385FB8}"/>
              </a:ext>
            </a:extLst>
          </p:cNvPr>
          <p:cNvSpPr txBox="1"/>
          <p:nvPr/>
        </p:nvSpPr>
        <p:spPr>
          <a:xfrm>
            <a:off x="437945" y="10990203"/>
            <a:ext cx="9863105" cy="6555641"/>
          </a:xfrm>
          <a:prstGeom prst="rect">
            <a:avLst/>
          </a:prstGeom>
          <a:noFill/>
        </p:spPr>
        <p:txBody>
          <a:bodyPr wrap="square">
            <a:spAutoFit/>
          </a:bodyPr>
          <a:lstStyle/>
          <a:p>
            <a:pPr marL="342900" indent="-342900">
              <a:buFont typeface="Wingdings" panose="05000000000000000000" pitchFamily="2" charset="2"/>
              <a:buChar char="Ø"/>
            </a:pPr>
            <a:r>
              <a:rPr lang="en-GB" sz="2000" b="1" dirty="0">
                <a:latin typeface="Corbel" panose="020B0503020204020204" pitchFamily="34" charset="0"/>
              </a:rPr>
              <a:t>BEWARE OF “HELLO MA/SIR” SCAMMERS</a:t>
            </a:r>
            <a:endParaRPr lang="en-GB" sz="2000" dirty="0">
              <a:latin typeface="Corbel" panose="020B0503020204020204" pitchFamily="34" charset="0"/>
            </a:endParaRPr>
          </a:p>
          <a:p>
            <a:pPr algn="just"/>
            <a:r>
              <a:rPr lang="en-GB" sz="2000" dirty="0">
                <a:latin typeface="Corbel" panose="020B0503020204020204" pitchFamily="34" charset="0"/>
              </a:rPr>
              <a:t>That polite message you received on WhatsApp or the DM promising to help you “upgrade” your bank account or fix a mysterious issue? </a:t>
            </a:r>
            <a:r>
              <a:rPr lang="en-GB" sz="2000" b="1" dirty="0">
                <a:latin typeface="Corbel" panose="020B0503020204020204" pitchFamily="34" charset="0"/>
              </a:rPr>
              <a:t>No fall Mugu</a:t>
            </a:r>
            <a:r>
              <a:rPr lang="en-GB" sz="2000" dirty="0">
                <a:latin typeface="Corbel" panose="020B0503020204020204" pitchFamily="34" charset="0"/>
              </a:rPr>
              <a:t>. If it sounds too good or too urgent, take a step back. Scammers often use sweet talk to trick people always confirm from your bank or through official channels before acting.</a:t>
            </a:r>
          </a:p>
          <a:p>
            <a:endParaRPr lang="en-GB" sz="2000" dirty="0">
              <a:latin typeface="Corbel" panose="020B0503020204020204" pitchFamily="34" charset="0"/>
            </a:endParaRPr>
          </a:p>
          <a:p>
            <a:pPr marL="342900" indent="-342900">
              <a:buFont typeface="Wingdings" panose="05000000000000000000" pitchFamily="2" charset="2"/>
              <a:buChar char="Ø"/>
            </a:pPr>
            <a:r>
              <a:rPr lang="en-GB" sz="2000" b="1" dirty="0">
                <a:latin typeface="Corbel" panose="020B0503020204020204" pitchFamily="34" charset="0"/>
              </a:rPr>
              <a:t>AVOID ATM GBAS GBOS</a:t>
            </a:r>
            <a:endParaRPr lang="en-GB" sz="2000" dirty="0">
              <a:latin typeface="Corbel" panose="020B0503020204020204" pitchFamily="34" charset="0"/>
            </a:endParaRPr>
          </a:p>
          <a:p>
            <a:pPr algn="just"/>
            <a:r>
              <a:rPr lang="en-GB" sz="2000" dirty="0">
                <a:latin typeface="Corbel" panose="020B0503020204020204" pitchFamily="34" charset="0"/>
              </a:rPr>
              <a:t>When using an ATM:</a:t>
            </a:r>
          </a:p>
          <a:p>
            <a:pPr marL="342900" indent="-342900" algn="just">
              <a:buFont typeface="Arial" panose="020B0604020202020204" pitchFamily="34" charset="0"/>
              <a:buChar char="•"/>
            </a:pPr>
            <a:r>
              <a:rPr lang="en-GB" sz="2000" dirty="0">
                <a:latin typeface="Corbel" panose="020B0503020204020204" pitchFamily="34" charset="0"/>
              </a:rPr>
              <a:t>Shield your PIN like you're guarding your </a:t>
            </a:r>
            <a:r>
              <a:rPr lang="en-GB" sz="2000" i="1" dirty="0">
                <a:latin typeface="Corbel" panose="020B0503020204020204" pitchFamily="34" charset="0"/>
              </a:rPr>
              <a:t>jollof rice at a party</a:t>
            </a:r>
            <a:r>
              <a:rPr lang="en-GB" sz="2000" dirty="0">
                <a:latin typeface="Corbel" panose="020B0503020204020204" pitchFamily="34" charset="0"/>
              </a:rPr>
              <a:t>.</a:t>
            </a:r>
          </a:p>
          <a:p>
            <a:pPr marL="342900" indent="-342900" algn="just">
              <a:buFont typeface="Arial" panose="020B0604020202020204" pitchFamily="34" charset="0"/>
              <a:buChar char="•"/>
            </a:pPr>
            <a:r>
              <a:rPr lang="en-GB" sz="2000" dirty="0">
                <a:latin typeface="Corbel" panose="020B0503020204020204" pitchFamily="34" charset="0"/>
              </a:rPr>
              <a:t>Avoid using ATMs at night or in isolated locations.</a:t>
            </a:r>
          </a:p>
          <a:p>
            <a:pPr marL="342900" indent="-342900" algn="just">
              <a:buFont typeface="Arial" panose="020B0604020202020204" pitchFamily="34" charset="0"/>
              <a:buChar char="•"/>
            </a:pPr>
            <a:r>
              <a:rPr lang="en-GB" sz="2000" dirty="0">
                <a:latin typeface="Corbel" panose="020B0503020204020204" pitchFamily="34" charset="0"/>
              </a:rPr>
              <a:t>If the ATM swallows your card, </a:t>
            </a:r>
            <a:r>
              <a:rPr lang="en-GB" sz="2000" b="1" dirty="0">
                <a:latin typeface="Corbel" panose="020B0503020204020204" pitchFamily="34" charset="0"/>
              </a:rPr>
              <a:t>don’t accept help from strangers</a:t>
            </a:r>
            <a:r>
              <a:rPr lang="en-GB" sz="2000" dirty="0">
                <a:latin typeface="Corbel" panose="020B0503020204020204" pitchFamily="34" charset="0"/>
              </a:rPr>
              <a:t> go straight to your bank.</a:t>
            </a:r>
          </a:p>
          <a:p>
            <a:endParaRPr lang="en-GB" sz="2000" dirty="0">
              <a:latin typeface="Corbel" panose="020B0503020204020204" pitchFamily="34" charset="0"/>
            </a:endParaRPr>
          </a:p>
          <a:p>
            <a:pPr marL="342900" indent="-342900">
              <a:buFont typeface="Wingdings" panose="05000000000000000000" pitchFamily="2" charset="2"/>
              <a:buChar char="Ø"/>
            </a:pPr>
            <a:r>
              <a:rPr lang="en-GB" sz="2000" dirty="0">
                <a:latin typeface="Corbel" panose="020B0503020204020204" pitchFamily="34" charset="0"/>
              </a:rPr>
              <a:t> </a:t>
            </a:r>
            <a:r>
              <a:rPr lang="en-GB" sz="2000" b="1" dirty="0">
                <a:latin typeface="Corbel" panose="020B0503020204020204" pitchFamily="34" charset="0"/>
              </a:rPr>
              <a:t>DON’T SHARE OTP LIKE PUFF </a:t>
            </a:r>
            <a:r>
              <a:rPr lang="en-GB" sz="2000" b="1" dirty="0" err="1">
                <a:latin typeface="Corbel" panose="020B0503020204020204" pitchFamily="34" charset="0"/>
              </a:rPr>
              <a:t>PUFF</a:t>
            </a:r>
            <a:endParaRPr lang="en-GB" sz="2000" dirty="0">
              <a:latin typeface="Corbel" panose="020B0503020204020204" pitchFamily="34" charset="0"/>
            </a:endParaRPr>
          </a:p>
          <a:p>
            <a:pPr algn="just"/>
            <a:r>
              <a:rPr lang="en-GB" sz="2000" dirty="0">
                <a:latin typeface="Corbel" panose="020B0503020204020204" pitchFamily="34" charset="0"/>
              </a:rPr>
              <a:t>Your OTP (One-Time Password) is for your eyes only. Even if someone says they’re from </a:t>
            </a:r>
            <a:r>
              <a:rPr lang="en-GB" sz="2000" dirty="0" err="1">
                <a:latin typeface="Corbel" panose="020B0503020204020204" pitchFamily="34" charset="0"/>
              </a:rPr>
              <a:t>Norrenberger</a:t>
            </a:r>
            <a:r>
              <a:rPr lang="en-GB" sz="2000" dirty="0">
                <a:latin typeface="Corbel" panose="020B0503020204020204" pitchFamily="34" charset="0"/>
              </a:rPr>
              <a:t> or your bank, never share it. We’ll never ask you for that code and fraudsters know it’s the key to your money.</a:t>
            </a:r>
          </a:p>
          <a:p>
            <a:pPr algn="just"/>
            <a:endParaRPr lang="en-GB" sz="2000" dirty="0">
              <a:latin typeface="Corbel" panose="020B0503020204020204" pitchFamily="34" charset="0"/>
            </a:endParaRPr>
          </a:p>
          <a:p>
            <a:pPr marL="342900" indent="-342900" algn="just">
              <a:buFont typeface="Wingdings" panose="05000000000000000000" pitchFamily="2" charset="2"/>
              <a:buChar char="Ø"/>
            </a:pPr>
            <a:r>
              <a:rPr lang="en-GB" sz="2000" b="1" dirty="0">
                <a:latin typeface="Corbel" panose="020B0503020204020204" pitchFamily="34" charset="0"/>
              </a:rPr>
              <a:t>WHEN IN DOUBT, REACH OUT</a:t>
            </a:r>
            <a:endParaRPr lang="en-GB" sz="2000" dirty="0">
              <a:latin typeface="Corbel" panose="020B0503020204020204" pitchFamily="34" charset="0"/>
            </a:endParaRPr>
          </a:p>
          <a:p>
            <a:pPr algn="just"/>
            <a:r>
              <a:rPr lang="en-GB" sz="2000" dirty="0">
                <a:latin typeface="Corbel" panose="020B0503020204020204" pitchFamily="34" charset="0"/>
              </a:rPr>
              <a:t>Unsure about a message or call? Contact the company directly. It’s safer to confirm than be scammed.</a:t>
            </a:r>
          </a:p>
        </p:txBody>
      </p:sp>
      <p:sp>
        <p:nvSpPr>
          <p:cNvPr id="6" name="TextBox 5">
            <a:extLst>
              <a:ext uri="{FF2B5EF4-FFF2-40B4-BE49-F238E27FC236}">
                <a16:creationId xmlns:a16="http://schemas.microsoft.com/office/drawing/2014/main" id="{D28544A0-AFE7-0275-28C5-EC8B2E62A35C}"/>
              </a:ext>
            </a:extLst>
          </p:cNvPr>
          <p:cNvSpPr txBox="1"/>
          <p:nvPr/>
        </p:nvSpPr>
        <p:spPr>
          <a:xfrm>
            <a:off x="437945" y="10572191"/>
            <a:ext cx="5401490" cy="400110"/>
          </a:xfrm>
          <a:prstGeom prst="rect">
            <a:avLst/>
          </a:prstGeom>
          <a:noFill/>
        </p:spPr>
        <p:txBody>
          <a:bodyPr wrap="square">
            <a:spAutoFit/>
          </a:bodyPr>
          <a:lstStyle/>
          <a:p>
            <a:r>
              <a:rPr lang="en-GB" sz="2000" b="1" dirty="0">
                <a:solidFill>
                  <a:srgbClr val="FF0000"/>
                </a:solidFill>
              </a:rPr>
              <a:t>STAY SAFE, STAY SMART: SECURITY TIPs</a:t>
            </a:r>
            <a:endParaRPr lang="en-GB" sz="2000" dirty="0">
              <a:solidFill>
                <a:srgbClr val="FF0000"/>
              </a:solidFill>
            </a:endParaRPr>
          </a:p>
        </p:txBody>
      </p:sp>
    </p:spTree>
    <p:extLst>
      <p:ext uri="{BB962C8B-B14F-4D97-AF65-F5344CB8AC3E}">
        <p14:creationId xmlns:p14="http://schemas.microsoft.com/office/powerpoint/2010/main" val="203468157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806bc2-a3a2-4386-a210-efa3d19d3586">
      <Terms xmlns="http://schemas.microsoft.com/office/infopath/2007/PartnerControls"/>
    </lcf76f155ced4ddcb4097134ff3c332f>
    <TaxCatchAll xmlns="4caffbdb-9964-4034-99a0-f9cf518b2e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18278209EA3843879367A39C969020" ma:contentTypeVersion="13" ma:contentTypeDescription="Create a new document." ma:contentTypeScope="" ma:versionID="35334255cd6b9e534f8ec8d0c78d25e9">
  <xsd:schema xmlns:xsd="http://www.w3.org/2001/XMLSchema" xmlns:xs="http://www.w3.org/2001/XMLSchema" xmlns:p="http://schemas.microsoft.com/office/2006/metadata/properties" xmlns:ns2="43806bc2-a3a2-4386-a210-efa3d19d3586" xmlns:ns3="4caffbdb-9964-4034-99a0-f9cf518b2e34" targetNamespace="http://schemas.microsoft.com/office/2006/metadata/properties" ma:root="true" ma:fieldsID="5c18a6715b436062054b37832a4c6bf4" ns2:_="" ns3:_="">
    <xsd:import namespace="43806bc2-a3a2-4386-a210-efa3d19d3586"/>
    <xsd:import namespace="4caffbdb-9964-4034-99a0-f9cf518b2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06bc2-a3a2-4386-a210-efa3d19d3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a8cbc74-a4bf-4258-b41f-2b83add412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affbdb-9964-4034-99a0-f9cf518b2e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0155c0c-3bfd-4076-986a-a65588c981f1}" ma:internalName="TaxCatchAll" ma:showField="CatchAllData" ma:web="4caffbdb-9964-4034-99a0-f9cf518b2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DF372-FAAC-473F-94D6-1127AA7592FD}">
  <ds:schemaRefs>
    <ds:schemaRef ds:uri="http://schemas.microsoft.com/sharepoint/v3/contenttype/forms"/>
  </ds:schemaRefs>
</ds:datastoreItem>
</file>

<file path=customXml/itemProps2.xml><?xml version="1.0" encoding="utf-8"?>
<ds:datastoreItem xmlns:ds="http://schemas.openxmlformats.org/officeDocument/2006/customXml" ds:itemID="{E7375886-72FE-4C6D-B6EC-BA7A67968B04}">
  <ds:schemaRefs>
    <ds:schemaRef ds:uri="43806bc2-a3a2-4386-a210-efa3d19d3586"/>
    <ds:schemaRef ds:uri="4caffbdb-9964-4034-99a0-f9cf518b2e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7EB8EE-C847-4388-A9E8-10D367174A35}">
  <ds:schemaRefs>
    <ds:schemaRef ds:uri="43806bc2-a3a2-4386-a210-efa3d19d3586"/>
    <ds:schemaRef ds:uri="4caffbdb-9964-4034-99a0-f9cf518b2e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2889</TotalTime>
  <Words>1050</Words>
  <Application>Microsoft Office PowerPoint</Application>
  <PresentationFormat>Custom</PresentationFormat>
  <Paragraphs>92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Corbel</vt:lpstr>
      <vt:lpstr>Wingdings</vt:lpstr>
      <vt:lpstr>Office 2013 - 2022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Rotimi Olalekan</dc:creator>
  <cp:lastModifiedBy>Habiba Muhammed</cp:lastModifiedBy>
  <cp:revision>3</cp:revision>
  <dcterms:created xsi:type="dcterms:W3CDTF">2024-02-20T05:19:52Z</dcterms:created>
  <dcterms:modified xsi:type="dcterms:W3CDTF">2025-11-28T15:51:38Z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0x010100BB18278209EA3843879367A39C969020</vt:lpwstr>
  </property>
  <property fmtid="{D5CDD505-2E9C-101B-9397-08002B2CF9AE}" pid="3" name="MediaServiceImageTags">
    <vt:lpwstr/>
  </property>
</Properties>
</file>